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5" r:id="rId2"/>
    <p:sldId id="307" r:id="rId3"/>
    <p:sldId id="313" r:id="rId4"/>
    <p:sldId id="290" r:id="rId5"/>
    <p:sldId id="308" r:id="rId6"/>
    <p:sldId id="269" r:id="rId7"/>
    <p:sldId id="306" r:id="rId8"/>
    <p:sldId id="301" r:id="rId9"/>
    <p:sldId id="270" r:id="rId10"/>
    <p:sldId id="320" r:id="rId11"/>
    <p:sldId id="299" r:id="rId12"/>
    <p:sldId id="304" r:id="rId13"/>
    <p:sldId id="289" r:id="rId14"/>
    <p:sldId id="286" r:id="rId15"/>
    <p:sldId id="287" r:id="rId16"/>
    <p:sldId id="321" r:id="rId17"/>
    <p:sldId id="309" r:id="rId18"/>
    <p:sldId id="283" r:id="rId19"/>
    <p:sldId id="284" r:id="rId20"/>
    <p:sldId id="322" r:id="rId21"/>
    <p:sldId id="312" r:id="rId22"/>
    <p:sldId id="314" r:id="rId23"/>
    <p:sldId id="315" r:id="rId24"/>
    <p:sldId id="316" r:id="rId25"/>
    <p:sldId id="317" r:id="rId26"/>
    <p:sldId id="319" r:id="rId27"/>
    <p:sldId id="310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7C80"/>
    <a:srgbClr val="FF0066"/>
    <a:srgbClr val="D60093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418" autoAdjust="0"/>
  </p:normalViewPr>
  <p:slideViewPr>
    <p:cSldViewPr>
      <p:cViewPr varScale="1">
        <p:scale>
          <a:sx n="107" d="100"/>
          <a:sy n="107" d="100"/>
        </p:scale>
        <p:origin x="114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4C7C7F2-8D35-4EA6-967B-CD74659B7238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1C30DE8-C8DD-4308-90D6-DB8826C019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856984" cy="1224136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C00000"/>
                </a:solidFill>
              </a:rPr>
              <a:t>Государственное бюджетное учреждение Калужской  области </a:t>
            </a:r>
            <a:r>
              <a:rPr lang="ru-RU" sz="1800" b="1" dirty="0" err="1">
                <a:solidFill>
                  <a:srgbClr val="C00000"/>
                </a:solidFill>
              </a:rPr>
              <a:t>Обнинский</a:t>
            </a:r>
            <a:r>
              <a:rPr lang="ru-RU" sz="1800" b="1" dirty="0">
                <a:solidFill>
                  <a:srgbClr val="C00000"/>
                </a:solidFill>
              </a:rPr>
              <a:t>  </a:t>
            </a:r>
            <a:br>
              <a:rPr lang="ru-RU" sz="1800" b="1" dirty="0">
                <a:solidFill>
                  <a:srgbClr val="C00000"/>
                </a:solidFill>
              </a:rPr>
            </a:br>
            <a:r>
              <a:rPr lang="ru-RU" sz="1800" b="1" dirty="0">
                <a:solidFill>
                  <a:srgbClr val="C00000"/>
                </a:solidFill>
              </a:rPr>
              <a:t>   </a:t>
            </a:r>
            <a:r>
              <a:rPr lang="ru-RU" sz="1800" b="1" dirty="0" smtClean="0">
                <a:solidFill>
                  <a:srgbClr val="C00000"/>
                </a:solidFill>
              </a:rPr>
              <a:t>           Центр </a:t>
            </a:r>
            <a:r>
              <a:rPr lang="ru-RU" sz="1800" b="1" dirty="0">
                <a:solidFill>
                  <a:srgbClr val="C00000"/>
                </a:solidFill>
              </a:rPr>
              <a:t>социальной помощи семье и детям «Милосердие» </a:t>
            </a:r>
            <a:r>
              <a:rPr lang="ru-RU" sz="1600" b="1" dirty="0">
                <a:solidFill>
                  <a:srgbClr val="002060"/>
                </a:solidFill>
              </a:rPr>
              <a:t/>
            </a:r>
            <a:br>
              <a:rPr lang="ru-RU" sz="1600" b="1" dirty="0">
                <a:solidFill>
                  <a:srgbClr val="002060"/>
                </a:solidFill>
              </a:rPr>
            </a:br>
            <a:endParaRPr lang="ru-RU" sz="1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149" y="1268760"/>
            <a:ext cx="7661701" cy="4464496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5229200"/>
            <a:ext cx="91085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  <a:cs typeface="Aharoni" pitchFamily="2" charset="-79"/>
              </a:rPr>
              <a:t>           </a:t>
            </a:r>
          </a:p>
          <a:p>
            <a:r>
              <a:rPr lang="ru-RU" b="1" dirty="0">
                <a:solidFill>
                  <a:srgbClr val="002060"/>
                </a:solidFill>
                <a:latin typeface="Bookman Old Style" pitchFamily="18" charset="0"/>
                <a:cs typeface="Aharoni" pitchFamily="2" charset="-79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Bookman Old Style" pitchFamily="18" charset="0"/>
                <a:cs typeface="Aharoni" pitchFamily="2" charset="-79"/>
              </a:rPr>
              <a:t>               </a:t>
            </a:r>
          </a:p>
          <a:p>
            <a:r>
              <a:rPr lang="ru-RU" sz="2400" b="1" dirty="0">
                <a:latin typeface="Bookman Old Style" pitchFamily="18" charset="0"/>
                <a:cs typeface="Aharoni" pitchFamily="2" charset="-79"/>
              </a:rPr>
              <a:t> </a:t>
            </a:r>
            <a:r>
              <a:rPr lang="ru-RU" sz="2400" b="1" dirty="0" smtClean="0">
                <a:latin typeface="Bookman Old Style" pitchFamily="18" charset="0"/>
                <a:cs typeface="Aharoni" pitchFamily="2" charset="-79"/>
              </a:rPr>
              <a:t>     </a:t>
            </a: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  <a:cs typeface="Aharoni" pitchFamily="2" charset="-79"/>
              </a:rPr>
              <a:t>Они </a:t>
            </a:r>
            <a:r>
              <a:rPr lang="ru-RU" sz="2400" b="1" dirty="0">
                <a:solidFill>
                  <a:srgbClr val="C00000"/>
                </a:solidFill>
                <a:latin typeface="Bookman Old Style" pitchFamily="18" charset="0"/>
                <a:cs typeface="Aharoni" pitchFamily="2" charset="-79"/>
              </a:rPr>
              <a:t>пришли в </a:t>
            </a: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  <a:cs typeface="Aharoni" pitchFamily="2" charset="-79"/>
              </a:rPr>
              <a:t>этот мир, значит, </a:t>
            </a:r>
            <a:r>
              <a:rPr lang="ru-RU" sz="2400" b="1" dirty="0">
                <a:solidFill>
                  <a:srgbClr val="C00000"/>
                </a:solidFill>
                <a:latin typeface="Bookman Old Style" pitchFamily="18" charset="0"/>
                <a:cs typeface="Aharoni" pitchFamily="2" charset="-79"/>
              </a:rPr>
              <a:t>они </a:t>
            </a:r>
            <a:r>
              <a:rPr lang="ru-RU" sz="2400" b="1" dirty="0" smtClean="0">
                <a:solidFill>
                  <a:srgbClr val="C00000"/>
                </a:solidFill>
                <a:latin typeface="Bookman Old Style" pitchFamily="18" charset="0"/>
                <a:cs typeface="Aharoni" pitchFamily="2" charset="-79"/>
              </a:rPr>
              <a:t>нужны…</a:t>
            </a:r>
            <a:r>
              <a:rPr lang="ru-RU" b="1" dirty="0">
                <a:latin typeface="Bookman Old Style" pitchFamily="18" charset="0"/>
                <a:cs typeface="Aharoni" pitchFamily="2" charset="-79"/>
              </a:rPr>
              <a:t/>
            </a:r>
            <a:br>
              <a:rPr lang="ru-RU" b="1" dirty="0">
                <a:latin typeface="Bookman Old Style" pitchFamily="18" charset="0"/>
                <a:cs typeface="Aharoni" pitchFamily="2" charset="-79"/>
              </a:rPr>
            </a:br>
            <a:r>
              <a:rPr lang="ru-RU" b="1" dirty="0">
                <a:latin typeface="Bookman Old Style" pitchFamily="18" charset="0"/>
                <a:cs typeface="Aharoni" pitchFamily="2" charset="-79"/>
              </a:rPr>
              <a:t>                                   </a:t>
            </a:r>
          </a:p>
          <a:p>
            <a:r>
              <a:rPr lang="ru-RU" b="1" dirty="0" smtClean="0">
                <a:latin typeface="Bookman Old Style" pitchFamily="18" charset="0"/>
                <a:cs typeface="Aharoni" pitchFamily="2" charset="-79"/>
              </a:rPr>
              <a:t>                                             </a:t>
            </a:r>
            <a:r>
              <a:rPr lang="ru-RU" b="1" dirty="0" smtClean="0">
                <a:solidFill>
                  <a:srgbClr val="C00000"/>
                </a:solidFill>
                <a:cs typeface="Aharoni" pitchFamily="2" charset="-79"/>
              </a:rPr>
              <a:t>Подготовила</a:t>
            </a:r>
            <a:r>
              <a:rPr lang="ru-RU" b="1" dirty="0">
                <a:solidFill>
                  <a:srgbClr val="C00000"/>
                </a:solidFill>
                <a:cs typeface="Aharoni" pitchFamily="2" charset="-79"/>
              </a:rPr>
              <a:t>: </a:t>
            </a:r>
            <a:r>
              <a:rPr lang="ru-RU" b="1" dirty="0">
                <a:solidFill>
                  <a:srgbClr val="C00000"/>
                </a:solidFill>
              </a:rPr>
              <a:t>Федорова Ирина Николаевна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34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435280" cy="5737824"/>
          </a:xfrm>
        </p:spPr>
        <p:txBody>
          <a:bodyPr>
            <a:normAutofit/>
          </a:bodyPr>
          <a:lstStyle/>
          <a:p>
            <a:r>
              <a:rPr lang="ru-RU" sz="2400" i="1" dirty="0">
                <a:cs typeface="Times New Roman" panose="02020603050405020304" pitchFamily="18" charset="0"/>
              </a:rPr>
              <a:t>Мир особого ребёнка — он закрыт от глаз чужих.</a:t>
            </a:r>
            <a:br>
              <a:rPr lang="ru-RU" sz="2400" i="1" dirty="0">
                <a:cs typeface="Times New Roman" panose="02020603050405020304" pitchFamily="18" charset="0"/>
              </a:rPr>
            </a:br>
            <a:r>
              <a:rPr lang="ru-RU" sz="2400" i="1" dirty="0">
                <a:cs typeface="Times New Roman" panose="02020603050405020304" pitchFamily="18" charset="0"/>
              </a:rPr>
              <a:t>Мир особого ребёнка — допускает лишь своих.</a:t>
            </a:r>
            <a:br>
              <a:rPr lang="ru-RU" sz="2400" i="1" dirty="0">
                <a:cs typeface="Times New Roman" panose="02020603050405020304" pitchFamily="18" charset="0"/>
              </a:rPr>
            </a:br>
            <a:r>
              <a:rPr lang="ru-RU" sz="2400" i="1" dirty="0">
                <a:cs typeface="Times New Roman" panose="02020603050405020304" pitchFamily="18" charset="0"/>
              </a:rPr>
              <a:t>Мир особого ребёнка интересен и пуглив.</a:t>
            </a:r>
            <a:br>
              <a:rPr lang="ru-RU" sz="2400" i="1" dirty="0">
                <a:cs typeface="Times New Roman" panose="02020603050405020304" pitchFamily="18" charset="0"/>
              </a:rPr>
            </a:br>
            <a:r>
              <a:rPr lang="ru-RU" sz="2400" i="1" dirty="0">
                <a:cs typeface="Times New Roman" panose="02020603050405020304" pitchFamily="18" charset="0"/>
              </a:rPr>
              <a:t>Мир особого ребёнка безобразен и красив.</a:t>
            </a:r>
            <a:br>
              <a:rPr lang="ru-RU" sz="2400" i="1" dirty="0">
                <a:cs typeface="Times New Roman" panose="02020603050405020304" pitchFamily="18" charset="0"/>
              </a:rPr>
            </a:br>
            <a:r>
              <a:rPr lang="ru-RU" sz="2400" i="1" dirty="0">
                <a:cs typeface="Times New Roman" panose="02020603050405020304" pitchFamily="18" charset="0"/>
              </a:rPr>
              <a:t>Неуклюж, порою странен, добродушен и открыт.</a:t>
            </a:r>
            <a:br>
              <a:rPr lang="ru-RU" sz="2400" i="1" dirty="0">
                <a:cs typeface="Times New Roman" panose="02020603050405020304" pitchFamily="18" charset="0"/>
              </a:rPr>
            </a:br>
            <a:r>
              <a:rPr lang="ru-RU" sz="2400" i="1" dirty="0">
                <a:cs typeface="Times New Roman" panose="02020603050405020304" pitchFamily="18" charset="0"/>
              </a:rPr>
              <a:t>Мир особого ребёнка иногда он нас страшит.</a:t>
            </a:r>
            <a:br>
              <a:rPr lang="ru-RU" sz="2400" i="1" dirty="0">
                <a:cs typeface="Times New Roman" panose="02020603050405020304" pitchFamily="18" charset="0"/>
              </a:rPr>
            </a:br>
            <a:r>
              <a:rPr lang="ru-RU" sz="2400" i="1" dirty="0">
                <a:cs typeface="Times New Roman" panose="02020603050405020304" pitchFamily="18" charset="0"/>
              </a:rPr>
              <a:t>Почему он агрессивен? Почему не говорит?</a:t>
            </a:r>
            <a:br>
              <a:rPr lang="ru-RU" sz="2400" i="1" dirty="0">
                <a:cs typeface="Times New Roman" panose="02020603050405020304" pitchFamily="18" charset="0"/>
              </a:rPr>
            </a:br>
            <a:r>
              <a:rPr lang="ru-RU" sz="2400" i="1" dirty="0">
                <a:cs typeface="Times New Roman" panose="02020603050405020304" pitchFamily="18" charset="0"/>
              </a:rPr>
              <a:t>Мир особого ребёнка — он закрыт от глаз чужих.</a:t>
            </a:r>
            <a:br>
              <a:rPr lang="ru-RU" sz="2400" i="1" dirty="0">
                <a:cs typeface="Times New Roman" panose="02020603050405020304" pitchFamily="18" charset="0"/>
              </a:rPr>
            </a:br>
            <a:r>
              <a:rPr lang="ru-RU" sz="2400" i="1" dirty="0">
                <a:cs typeface="Times New Roman" panose="02020603050405020304" pitchFamily="18" charset="0"/>
              </a:rPr>
              <a:t>Мир особого ребёнка — допускает лишь своих!</a:t>
            </a:r>
          </a:p>
          <a:p>
            <a:endParaRPr lang="ru-RU" sz="2400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581128"/>
            <a:ext cx="2489019" cy="17773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281" y="4681911"/>
            <a:ext cx="2216535" cy="15758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581128"/>
            <a:ext cx="2100447" cy="1575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36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47248" cy="1368152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7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Различные 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стартовые возможности детей</a:t>
            </a:r>
            <a:r>
              <a:rPr lang="en-US" sz="2700" b="1" dirty="0">
                <a:solidFill>
                  <a:srgbClr val="FF0000"/>
                </a:solidFill>
              </a:rPr>
              <a:t/>
            </a:r>
            <a:br>
              <a:rPr lang="en-US" sz="2700" b="1" dirty="0">
                <a:solidFill>
                  <a:srgbClr val="FF0000"/>
                </a:solidFill>
              </a:rPr>
            </a:br>
            <a:r>
              <a:rPr lang="ru-RU" sz="2700" dirty="0"/>
              <a:t>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экосистема стремится к гомеостазу, поэтому ни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один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             элемент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не является ненужным.</a:t>
            </a:r>
            <a:endParaRPr lang="ru-RU" sz="2700" dirty="0"/>
          </a:p>
        </p:txBody>
      </p:sp>
      <p:sp>
        <p:nvSpPr>
          <p:cNvPr id="5" name="Овал 4"/>
          <p:cNvSpPr/>
          <p:nvPr/>
        </p:nvSpPr>
        <p:spPr>
          <a:xfrm>
            <a:off x="539552" y="3927437"/>
            <a:ext cx="4018301" cy="2712392"/>
          </a:xfrm>
          <a:prstGeom prst="ellipse">
            <a:avLst/>
          </a:prstGeom>
          <a:blipFill rotWithShape="0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Овал 5"/>
          <p:cNvSpPr/>
          <p:nvPr/>
        </p:nvSpPr>
        <p:spPr>
          <a:xfrm>
            <a:off x="683568" y="2276872"/>
            <a:ext cx="2664296" cy="108012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400" b="1" dirty="0" smtClean="0"/>
              <a:t>            </a:t>
            </a:r>
            <a:r>
              <a:rPr lang="ru-RU" sz="2000" b="1" dirty="0" smtClean="0"/>
              <a:t>Одаренные</a:t>
            </a:r>
            <a:endParaRPr lang="ru-RU" sz="2000" b="1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4932039" y="2420888"/>
            <a:ext cx="3240359" cy="1224137"/>
            <a:chOff x="3766446" y="554445"/>
            <a:chExt cx="3942462" cy="1627419"/>
          </a:xfrm>
        </p:grpSpPr>
        <p:sp>
          <p:nvSpPr>
            <p:cNvPr id="8" name="Овал 7"/>
            <p:cNvSpPr/>
            <p:nvPr/>
          </p:nvSpPr>
          <p:spPr>
            <a:xfrm>
              <a:off x="3766446" y="554445"/>
              <a:ext cx="3942462" cy="162741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8269636"/>
                <a:satOff val="13411"/>
                <a:lumOff val="98"/>
                <a:alphaOff val="0"/>
              </a:schemeClr>
            </a:fillRef>
            <a:effectRef idx="0">
              <a:schemeClr val="accent3">
                <a:hueOff val="-8269636"/>
                <a:satOff val="13411"/>
                <a:lumOff val="9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Овал 4"/>
            <p:cNvSpPr txBox="1"/>
            <p:nvPr/>
          </p:nvSpPr>
          <p:spPr>
            <a:xfrm>
              <a:off x="4343806" y="792775"/>
              <a:ext cx="2787742" cy="115075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 dirty="0" smtClean="0">
                  <a:solidFill>
                    <a:schemeClr val="tx1"/>
                  </a:solidFill>
                </a:rPr>
                <a:t>«</a:t>
              </a:r>
              <a:r>
                <a:rPr lang="ru-RU" sz="2000" b="1" kern="1200" dirty="0" smtClean="0">
                  <a:solidFill>
                    <a:schemeClr val="tx1"/>
                  </a:solidFill>
                </a:rPr>
                <a:t>Условно нормально» развивающиеся</a:t>
              </a:r>
              <a:endParaRPr lang="ru-RU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292080" y="5085184"/>
            <a:ext cx="3024336" cy="1440160"/>
            <a:chOff x="4824531" y="3312367"/>
            <a:chExt cx="2071627" cy="770460"/>
          </a:xfrm>
        </p:grpSpPr>
        <p:sp>
          <p:nvSpPr>
            <p:cNvPr id="14" name="Овал 13"/>
            <p:cNvSpPr/>
            <p:nvPr/>
          </p:nvSpPr>
          <p:spPr>
            <a:xfrm>
              <a:off x="4824531" y="3312367"/>
              <a:ext cx="2071627" cy="77046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-16539272"/>
                <a:satOff val="26822"/>
                <a:lumOff val="197"/>
                <a:alphaOff val="0"/>
              </a:schemeClr>
            </a:fillRef>
            <a:effectRef idx="0">
              <a:schemeClr val="accent3">
                <a:hueOff val="-16539272"/>
                <a:satOff val="26822"/>
                <a:lumOff val="19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Овал 4"/>
            <p:cNvSpPr txBox="1"/>
            <p:nvPr/>
          </p:nvSpPr>
          <p:spPr>
            <a:xfrm>
              <a:off x="5127914" y="3425198"/>
              <a:ext cx="1464861" cy="5447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b="1" kern="1200" dirty="0" smtClean="0"/>
                <a:t>«Особые»</a:t>
              </a:r>
              <a:endParaRPr lang="ru-RU" sz="2000" b="1" kern="1200" dirty="0"/>
            </a:p>
          </p:txBody>
        </p:sp>
      </p:grpSp>
      <p:cxnSp>
        <p:nvCxnSpPr>
          <p:cNvPr id="16" name="Прямая соединительная линия 15"/>
          <p:cNvCxnSpPr/>
          <p:nvPr/>
        </p:nvCxnSpPr>
        <p:spPr>
          <a:xfrm>
            <a:off x="1835696" y="3356992"/>
            <a:ext cx="360040" cy="570445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>
            <a:off x="3822403" y="3356992"/>
            <a:ext cx="1397669" cy="85847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5" idx="6"/>
          </p:cNvCxnSpPr>
          <p:nvPr/>
        </p:nvCxnSpPr>
        <p:spPr>
          <a:xfrm>
            <a:off x="4557853" y="5283633"/>
            <a:ext cx="848725" cy="233599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165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Термины </a:t>
            </a:r>
            <a:r>
              <a:rPr lang="ru-RU" b="1" u="sng" dirty="0" smtClean="0"/>
              <a:t>Федерального закона </a:t>
            </a:r>
            <a:br>
              <a:rPr lang="ru-RU" b="1" u="sng" dirty="0" smtClean="0"/>
            </a:br>
            <a:r>
              <a:rPr lang="ru-RU" b="1" u="sng" dirty="0" smtClean="0"/>
              <a:t>№ 273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92919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sz="8000" dirty="0" smtClean="0"/>
              <a:t>- </a:t>
            </a:r>
            <a:r>
              <a:rPr lang="ru-RU" sz="8000" b="1" i="1" dirty="0" smtClean="0">
                <a:solidFill>
                  <a:srgbClr val="C00000"/>
                </a:solidFill>
              </a:rPr>
              <a:t>обучающийся с ограниченными возможностями здоровья </a:t>
            </a:r>
            <a:r>
              <a:rPr lang="ru-RU" sz="8000" dirty="0" smtClean="0"/>
              <a:t>- физическое лицо, имеющее недостатки в физическом и (или) психологическом развитии, </a:t>
            </a:r>
            <a:r>
              <a:rPr lang="ru-RU" sz="8000" u="sng" dirty="0" smtClean="0"/>
              <a:t>подтвержденные</a:t>
            </a:r>
            <a:r>
              <a:rPr lang="ru-RU" sz="8000" dirty="0" smtClean="0"/>
              <a:t> </a:t>
            </a:r>
            <a:r>
              <a:rPr lang="ru-RU" sz="8000" dirty="0" err="1" smtClean="0"/>
              <a:t>психолого-медико-педагогической</a:t>
            </a:r>
            <a:r>
              <a:rPr lang="ru-RU" sz="8000" dirty="0" smtClean="0"/>
              <a:t> комиссией и препятствующие получению образования без создания специальных условий.</a:t>
            </a:r>
          </a:p>
          <a:p>
            <a:pPr>
              <a:buFont typeface="Wingdings" pitchFamily="2" charset="2"/>
              <a:buChar char="ü"/>
            </a:pPr>
            <a:r>
              <a:rPr lang="ru-RU" sz="8000" dirty="0" smtClean="0"/>
              <a:t>-</a:t>
            </a:r>
            <a:r>
              <a:rPr lang="ru-RU" sz="8000" b="1" i="1" dirty="0" smtClean="0"/>
              <a:t> </a:t>
            </a:r>
            <a:r>
              <a:rPr lang="ru-RU" sz="8000" b="1" i="1" dirty="0" smtClean="0">
                <a:solidFill>
                  <a:srgbClr val="C00000"/>
                </a:solidFill>
              </a:rPr>
              <a:t>инклюзивное образование </a:t>
            </a:r>
            <a:r>
              <a:rPr lang="ru-RU" sz="8000" dirty="0" smtClean="0"/>
              <a:t>- обеспечение </a:t>
            </a:r>
            <a:r>
              <a:rPr lang="ru-RU" sz="8000" u="sng" dirty="0" smtClean="0"/>
              <a:t>равного доступа </a:t>
            </a:r>
            <a:r>
              <a:rPr lang="ru-RU" sz="8000" dirty="0" smtClean="0"/>
              <a:t>к образованию для всех обучающихся с учетом разнообразия особых образовательных потребностей и индивидуальных возможностей;</a:t>
            </a:r>
          </a:p>
          <a:p>
            <a:pPr>
              <a:buFont typeface="Wingdings" pitchFamily="2" charset="2"/>
              <a:buChar char="ü"/>
            </a:pPr>
            <a:r>
              <a:rPr lang="ru-RU" sz="8000" dirty="0" smtClean="0"/>
              <a:t>- </a:t>
            </a:r>
            <a:r>
              <a:rPr lang="ru-RU" sz="8000" b="1" i="1" dirty="0" smtClean="0">
                <a:solidFill>
                  <a:srgbClr val="C00000"/>
                </a:solidFill>
              </a:rPr>
              <a:t>адаптированная образовательная программа </a:t>
            </a:r>
            <a:r>
              <a:rPr lang="ru-RU" sz="8000" dirty="0" smtClean="0"/>
              <a:t>- образовательная программа, адаптированная для обучения лиц с ограниченными возможностями здоровья с учетом особенностей их психофизического развития, индивидуальных возможностей и при необходимости обеспечивающая коррекцию нарушений развития и социальную адаптацию указанных лиц.</a:t>
            </a:r>
          </a:p>
          <a:p>
            <a:endParaRPr lang="ru-RU" sz="3100" dirty="0" smtClean="0"/>
          </a:p>
          <a:p>
            <a:pPr algn="ctr">
              <a:buNone/>
            </a:pPr>
            <a:r>
              <a:rPr lang="ru-RU" sz="3100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            </a:t>
            </a:r>
            <a:r>
              <a:rPr lang="ru-RU" sz="3600" b="1" dirty="0" smtClean="0">
                <a:solidFill>
                  <a:srgbClr val="C00000"/>
                </a:solidFill>
              </a:rPr>
              <a:t>Актуальность инклюзивного</a:t>
            </a:r>
            <a:br>
              <a:rPr lang="ru-RU" sz="3600" b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C00000"/>
                </a:solidFill>
              </a:rPr>
              <a:t>                      </a:t>
            </a:r>
            <a:r>
              <a:rPr lang="ru-RU" sz="3600" b="1" dirty="0">
                <a:solidFill>
                  <a:srgbClr val="C00000"/>
                </a:solidFill>
              </a:rPr>
              <a:t>образования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628800"/>
            <a:ext cx="9036496" cy="244827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400" dirty="0"/>
              <a:t> Специальные учреждения для детей с ОВЗ создавали и расширяли разрыв между «больной» и «здоровой» частью общества.</a:t>
            </a:r>
          </a:p>
          <a:p>
            <a:pPr>
              <a:buNone/>
            </a:pPr>
            <a:r>
              <a:rPr lang="ru-RU" sz="2400" dirty="0"/>
              <a:t>Инклюзивное образование </a:t>
            </a:r>
            <a:r>
              <a:rPr lang="ru-RU" sz="2400" dirty="0" smtClean="0"/>
              <a:t>по </a:t>
            </a:r>
            <a:r>
              <a:rPr lang="ru-RU" sz="2400" dirty="0"/>
              <a:t>ФГОС предлагает путь </a:t>
            </a:r>
            <a:r>
              <a:rPr lang="ru-RU" sz="2400" dirty="0" err="1" smtClean="0"/>
              <a:t>объеденённости</a:t>
            </a:r>
            <a:r>
              <a:rPr lang="ru-RU" sz="2400" dirty="0" smtClean="0"/>
              <a:t> </a:t>
            </a:r>
            <a:r>
              <a:rPr lang="ru-RU" sz="2400" dirty="0"/>
              <a:t>и работает над тем, чтобы создать надёжный фундамент для погружения детей с ОВЗ в социальное пространство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7072"/>
            <a:ext cx="9144000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09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788742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b="1" u="sng" dirty="0" smtClean="0">
                <a:solidFill>
                  <a:srgbClr val="C00000"/>
                </a:solidFill>
              </a:rPr>
              <a:t>КТО?</a:t>
            </a:r>
          </a:p>
          <a:p>
            <a:pPr algn="ctr">
              <a:buNone/>
            </a:pPr>
            <a:r>
              <a:rPr lang="ru-RU" dirty="0" smtClean="0"/>
              <a:t>Ребенок с нарушениями в развитии, то есть существующий в депривации.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>
                <a:solidFill>
                  <a:srgbClr val="C00000"/>
                </a:solidFill>
              </a:rPr>
              <a:t>Депривация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b="1" dirty="0">
                <a:solidFill>
                  <a:srgbClr val="C00000"/>
                </a:solidFill>
              </a:rPr>
              <a:t>у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детей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/>
              <a:t>проявляется в виде задержки интеллектуального развития и формирования неправильной модели поведения, а также видения окружающего мира.</a:t>
            </a: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u="sng" dirty="0" smtClean="0">
                <a:solidFill>
                  <a:srgbClr val="C00000"/>
                </a:solidFill>
              </a:rPr>
              <a:t>ЧТО ДЕЛАЕМ? </a:t>
            </a:r>
          </a:p>
          <a:p>
            <a:pPr algn="ctr">
              <a:buNone/>
            </a:pPr>
            <a:r>
              <a:rPr lang="ru-RU" dirty="0" smtClean="0"/>
              <a:t>Готовим не к школе, а к жизни!</a:t>
            </a:r>
            <a:endParaRPr lang="en-US" dirty="0" smtClean="0"/>
          </a:p>
          <a:p>
            <a:pPr algn="ctr">
              <a:buNone/>
            </a:pPr>
            <a:r>
              <a:rPr lang="ru-RU" dirty="0" smtClean="0"/>
              <a:t>Воспитываем адекватное и оптимистичное отношение к своему дефекту.</a:t>
            </a:r>
            <a:endParaRPr lang="en-US" dirty="0" smtClean="0"/>
          </a:p>
          <a:p>
            <a:pPr algn="ctr"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Улучшаем качество жизни</a:t>
            </a:r>
            <a:r>
              <a:rPr lang="ru-RU" dirty="0" smtClean="0">
                <a:solidFill>
                  <a:srgbClr val="C00000"/>
                </a:solidFill>
              </a:rPr>
              <a:t>.</a:t>
            </a:r>
          </a:p>
          <a:p>
            <a:pPr algn="ctr">
              <a:buNone/>
            </a:pPr>
            <a:r>
              <a:rPr lang="ru-RU" b="1" u="sng" dirty="0" smtClean="0"/>
              <a:t/>
            </a:r>
            <a:br>
              <a:rPr lang="ru-RU" b="1" u="sng" dirty="0" smtClean="0"/>
            </a:br>
            <a:r>
              <a:rPr lang="ru-RU" b="1" u="sng" dirty="0" smtClean="0">
                <a:solidFill>
                  <a:srgbClr val="C00000"/>
                </a:solidFill>
              </a:rPr>
              <a:t>КАК? </a:t>
            </a:r>
          </a:p>
          <a:p>
            <a:pPr algn="ctr">
              <a:buNone/>
            </a:pPr>
            <a:r>
              <a:rPr lang="ru-RU" dirty="0" smtClean="0"/>
              <a:t>В</a:t>
            </a:r>
            <a:r>
              <a:rPr lang="en-US" dirty="0" smtClean="0"/>
              <a:t> </a:t>
            </a:r>
            <a:r>
              <a:rPr lang="ru-RU" dirty="0" smtClean="0"/>
              <a:t>специально созданных условиях, </a:t>
            </a:r>
          </a:p>
          <a:p>
            <a:pPr algn="ctr">
              <a:buNone/>
            </a:pPr>
            <a:r>
              <a:rPr lang="ru-RU" dirty="0" smtClean="0"/>
              <a:t>в </a:t>
            </a:r>
            <a:r>
              <a:rPr lang="ru-RU" dirty="0" err="1" smtClean="0"/>
              <a:t>безбарьерной</a:t>
            </a:r>
            <a:r>
              <a:rPr lang="ru-RU" dirty="0" smtClean="0"/>
              <a:t> среде.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    </a:t>
            </a:r>
            <a:r>
              <a:rPr lang="ru-RU" sz="3200" b="1" dirty="0" smtClean="0">
                <a:solidFill>
                  <a:srgbClr val="C00000"/>
                </a:solidFill>
              </a:rPr>
              <a:t>Доступным</a:t>
            </a:r>
            <a:r>
              <a:rPr lang="ru-RU" sz="3200" b="1" dirty="0" smtClean="0"/>
              <a:t> </a:t>
            </a:r>
            <a:r>
              <a:rPr lang="ru-RU" sz="3200" dirty="0" smtClean="0"/>
              <a:t>для детей с ОВЗ любое</a:t>
            </a:r>
            <a:br>
              <a:rPr lang="ru-RU" sz="3200" dirty="0" smtClean="0"/>
            </a:br>
            <a:r>
              <a:rPr lang="ru-RU" sz="3200" dirty="0" smtClean="0"/>
              <a:t>          образовательное учреждение</a:t>
            </a:r>
            <a:br>
              <a:rPr lang="ru-RU" sz="3200" dirty="0" smtClean="0"/>
            </a:br>
            <a:r>
              <a:rPr lang="ru-RU" sz="3200" dirty="0" smtClean="0"/>
              <a:t>                   </a:t>
            </a:r>
            <a:r>
              <a:rPr lang="ru-RU" sz="3200" b="1" dirty="0" smtClean="0">
                <a:solidFill>
                  <a:srgbClr val="C00000"/>
                </a:solidFill>
              </a:rPr>
              <a:t>делают педагоги, 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</a:t>
            </a:r>
            <a:r>
              <a:rPr lang="ru-RU" sz="3200" dirty="0" smtClean="0"/>
              <a:t>способные реализовать особые</a:t>
            </a:r>
            <a:br>
              <a:rPr lang="ru-RU" sz="3200" dirty="0" smtClean="0"/>
            </a:br>
            <a:r>
              <a:rPr lang="ru-RU" sz="3200" dirty="0" smtClean="0"/>
              <a:t>        образовательные потребности </a:t>
            </a:r>
            <a:br>
              <a:rPr lang="ru-RU" sz="3200" dirty="0" smtClean="0"/>
            </a:br>
            <a:r>
              <a:rPr lang="ru-RU" sz="3200" dirty="0" smtClean="0"/>
              <a:t>                     </a:t>
            </a:r>
            <a:r>
              <a:rPr lang="ru-RU" sz="3200" dirty="0" smtClean="0">
                <a:solidFill>
                  <a:srgbClr val="C00000"/>
                </a:solidFill>
              </a:rPr>
              <a:t>«</a:t>
            </a:r>
            <a:r>
              <a:rPr lang="ru-RU" sz="3200" b="1" dirty="0" smtClean="0">
                <a:solidFill>
                  <a:srgbClr val="C00000"/>
                </a:solidFill>
              </a:rPr>
              <a:t>особых</a:t>
            </a:r>
            <a:r>
              <a:rPr lang="ru-RU" sz="3200" dirty="0" smtClean="0">
                <a:solidFill>
                  <a:srgbClr val="C00000"/>
                </a:solidFill>
              </a:rPr>
              <a:t>» </a:t>
            </a:r>
            <a:r>
              <a:rPr lang="ru-RU" sz="3200" dirty="0" smtClean="0"/>
              <a:t>детей</a:t>
            </a:r>
            <a:br>
              <a:rPr lang="ru-RU" sz="3200" dirty="0" smtClean="0"/>
            </a:br>
            <a:r>
              <a:rPr lang="ru-RU" sz="3200" dirty="0" smtClean="0"/>
              <a:t>                  а) любить</a:t>
            </a:r>
            <a:br>
              <a:rPr lang="ru-RU" sz="3200" dirty="0" smtClean="0"/>
            </a:br>
            <a:r>
              <a:rPr lang="ru-RU" sz="3200" dirty="0" smtClean="0"/>
              <a:t>                  б) чувствовать</a:t>
            </a:r>
            <a:br>
              <a:rPr lang="ru-RU" sz="3200" dirty="0" smtClean="0"/>
            </a:br>
            <a:r>
              <a:rPr lang="ru-RU" sz="3200" dirty="0" smtClean="0"/>
              <a:t>                  в) знать, что с ним делать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5492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28670"/>
            <a:ext cx="8229600" cy="5202255"/>
          </a:xfrm>
          <a:noFill/>
          <a:ln/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/>
              </a:rPr>
              <a:t>ДЛЯ ПЕДАГОГА ВАЖНО</a:t>
            </a:r>
          </a:p>
          <a:p>
            <a:pPr algn="ctr">
              <a:buFont typeface="Wingdings" pitchFamily="2" charset="2"/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   Осознание ценности </a:t>
            </a:r>
            <a:r>
              <a:rPr lang="ru-RU" b="1" dirty="0" smtClean="0">
                <a:solidFill>
                  <a:srgbClr val="C00000"/>
                </a:solidFill>
              </a:rPr>
              <a:t>маленьких шагов и медленного продвижения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dirty="0" smtClean="0"/>
              <a:t>вперед, необходимых для овладения конкретным навыком.</a:t>
            </a:r>
          </a:p>
          <a:p>
            <a:pPr algn="just">
              <a:buFont typeface="Wingdings" pitchFamily="2" charset="2"/>
              <a:buNone/>
            </a:pPr>
            <a:endParaRPr lang="ru-RU" dirty="0" smtClean="0"/>
          </a:p>
          <a:p>
            <a:pPr>
              <a:buFont typeface="Wingdings" pitchFamily="2" charset="2"/>
              <a:buNone/>
            </a:pPr>
            <a:r>
              <a:rPr lang="ru-RU" dirty="0" smtClean="0"/>
              <a:t>   Принятие перспективы </a:t>
            </a:r>
            <a:r>
              <a:rPr lang="ru-RU" b="1" dirty="0" smtClean="0">
                <a:solidFill>
                  <a:srgbClr val="C00000"/>
                </a:solidFill>
              </a:rPr>
              <a:t>отсроченного результата</a:t>
            </a:r>
            <a:r>
              <a:rPr lang="ru-RU" dirty="0" smtClean="0">
                <a:solidFill>
                  <a:srgbClr val="C00000"/>
                </a:solidFill>
              </a:rPr>
              <a:t>. </a:t>
            </a:r>
          </a:p>
          <a:p>
            <a:pPr algn="just">
              <a:buFont typeface="Wingdings" pitchFamily="2" charset="2"/>
              <a:buNone/>
            </a:pPr>
            <a:endParaRPr lang="ru-RU" dirty="0" smtClean="0"/>
          </a:p>
          <a:p>
            <a:pPr>
              <a:buFont typeface="Wingdings" pitchFamily="2" charset="2"/>
              <a:buNone/>
            </a:pPr>
            <a:r>
              <a:rPr lang="ru-RU" dirty="0" smtClean="0"/>
              <a:t>   Понимание, что каждый следующий шаг требует, чтобы ребёнок сделал чуть-чуть больше, чем прежде, но каждое новое достижение открывает перед ним </a:t>
            </a:r>
            <a:r>
              <a:rPr lang="ru-RU" b="1" dirty="0" smtClean="0">
                <a:solidFill>
                  <a:srgbClr val="C00000"/>
                </a:solidFill>
              </a:rPr>
              <a:t>все более широкие возможности.</a:t>
            </a:r>
            <a:endParaRPr lang="ru-RU" sz="2800" b="1" dirty="0" smtClean="0"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ОВЗ по характеру первичного дефекта:</a:t>
            </a:r>
            <a:endParaRPr lang="ru-RU" sz="28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514351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>
                <a:latin typeface="Georgia" pitchFamily="18" charset="0"/>
                <a:cs typeface="Arial" pitchFamily="34" charset="0"/>
              </a:rPr>
              <a:t>1 и 2 вид: </a:t>
            </a:r>
            <a:r>
              <a:rPr lang="ru-RU" sz="1600" dirty="0" smtClean="0">
                <a:latin typeface="Georgia" pitchFamily="18" charset="0"/>
                <a:cs typeface="Arial" pitchFamily="34" charset="0"/>
              </a:rPr>
              <a:t>нарушения слуха </a:t>
            </a:r>
          </a:p>
          <a:p>
            <a:pPr>
              <a:buNone/>
            </a:pPr>
            <a:endParaRPr lang="ru-RU" sz="1600" dirty="0" smtClean="0">
              <a:latin typeface="Georgia" pitchFamily="18" charset="0"/>
              <a:cs typeface="Arial" pitchFamily="34" charset="0"/>
            </a:endParaRPr>
          </a:p>
          <a:p>
            <a:pPr>
              <a:buNone/>
            </a:pPr>
            <a:r>
              <a:rPr lang="ru-RU" sz="2000" b="1" dirty="0" smtClean="0">
                <a:latin typeface="Georgia" pitchFamily="18" charset="0"/>
                <a:cs typeface="Arial" pitchFamily="34" charset="0"/>
              </a:rPr>
              <a:t>3, 4 вид: </a:t>
            </a:r>
            <a:r>
              <a:rPr lang="ru-RU" sz="1600" dirty="0" smtClean="0">
                <a:latin typeface="Georgia" pitchFamily="18" charset="0"/>
                <a:cs typeface="Arial" pitchFamily="34" charset="0"/>
              </a:rPr>
              <a:t>нарушения зрения</a:t>
            </a:r>
          </a:p>
          <a:p>
            <a:pPr>
              <a:buNone/>
            </a:pPr>
            <a:endParaRPr lang="ru-RU" sz="1600" dirty="0" smtClean="0">
              <a:latin typeface="Georgia" pitchFamily="18" charset="0"/>
              <a:cs typeface="Arial" pitchFamily="34" charset="0"/>
            </a:endParaRPr>
          </a:p>
          <a:p>
            <a:pPr>
              <a:buNone/>
            </a:pPr>
            <a:r>
              <a:rPr lang="ru-RU" sz="2000" b="1" dirty="0" smtClean="0">
                <a:latin typeface="Georgia" pitchFamily="18" charset="0"/>
                <a:cs typeface="Arial" pitchFamily="34" charset="0"/>
              </a:rPr>
              <a:t>5 вид: </a:t>
            </a:r>
            <a:r>
              <a:rPr lang="ru-RU" sz="1600" dirty="0" smtClean="0">
                <a:latin typeface="Georgia" pitchFamily="18" charset="0"/>
                <a:cs typeface="Arial" pitchFamily="34" charset="0"/>
              </a:rPr>
              <a:t>нарушения речи</a:t>
            </a:r>
          </a:p>
          <a:p>
            <a:pPr>
              <a:buNone/>
            </a:pPr>
            <a:endParaRPr lang="ru-RU" sz="1600" dirty="0" smtClean="0">
              <a:latin typeface="Georgia" pitchFamily="18" charset="0"/>
              <a:cs typeface="Arial" pitchFamily="34" charset="0"/>
            </a:endParaRPr>
          </a:p>
          <a:p>
            <a:pPr>
              <a:buNone/>
            </a:pPr>
            <a:r>
              <a:rPr lang="ru-RU" sz="2000" b="1" dirty="0" smtClean="0">
                <a:latin typeface="Georgia" pitchFamily="18" charset="0"/>
                <a:cs typeface="Arial" pitchFamily="34" charset="0"/>
              </a:rPr>
              <a:t>6 вид: </a:t>
            </a:r>
            <a:r>
              <a:rPr lang="ru-RU" sz="1600" dirty="0" smtClean="0">
                <a:latin typeface="Georgia" pitchFamily="18" charset="0"/>
                <a:cs typeface="Arial" pitchFamily="34" charset="0"/>
              </a:rPr>
              <a:t>нарушения опорно-двигательного аппарата</a:t>
            </a:r>
          </a:p>
          <a:p>
            <a:pPr>
              <a:buNone/>
            </a:pPr>
            <a:endParaRPr lang="ru-RU" sz="1600" dirty="0" smtClean="0">
              <a:latin typeface="Georgia" pitchFamily="18" charset="0"/>
              <a:cs typeface="Arial" pitchFamily="34" charset="0"/>
            </a:endParaRPr>
          </a:p>
          <a:p>
            <a:pPr>
              <a:buNone/>
            </a:pPr>
            <a:r>
              <a:rPr lang="ru-RU" sz="2000" b="1" dirty="0" smtClean="0">
                <a:latin typeface="Georgia" pitchFamily="18" charset="0"/>
                <a:cs typeface="Arial" pitchFamily="34" charset="0"/>
              </a:rPr>
              <a:t>7 вид: </a:t>
            </a:r>
            <a:r>
              <a:rPr lang="ru-RU" sz="1600" dirty="0" smtClean="0">
                <a:latin typeface="Georgia" pitchFamily="18" charset="0"/>
                <a:cs typeface="Arial" pitchFamily="34" charset="0"/>
              </a:rPr>
              <a:t>ЗПР (при потенциально сохранных возможностях интеллектуального развития, слабовыраженные органические поражений ЦНС)</a:t>
            </a:r>
          </a:p>
          <a:p>
            <a:pPr>
              <a:buNone/>
            </a:pPr>
            <a:endParaRPr lang="ru-RU" sz="1600" dirty="0" smtClean="0">
              <a:latin typeface="Georgia" pitchFamily="18" charset="0"/>
              <a:cs typeface="Arial" pitchFamily="34" charset="0"/>
            </a:endParaRPr>
          </a:p>
          <a:p>
            <a:pPr>
              <a:buNone/>
            </a:pPr>
            <a:r>
              <a:rPr lang="ru-RU" sz="2000" b="1" dirty="0" smtClean="0">
                <a:latin typeface="Georgia" pitchFamily="18" charset="0"/>
                <a:cs typeface="Arial" pitchFamily="34" charset="0"/>
              </a:rPr>
              <a:t>8 вид: </a:t>
            </a:r>
            <a:r>
              <a:rPr lang="ru-RU" sz="1600" dirty="0" smtClean="0">
                <a:latin typeface="Georgia" pitchFamily="18" charset="0"/>
                <a:cs typeface="Arial" pitchFamily="34" charset="0"/>
              </a:rPr>
              <a:t>умственная отсталость, обуславливающая нарушения высших познавательных процессов</a:t>
            </a:r>
          </a:p>
          <a:p>
            <a:pPr>
              <a:buNone/>
            </a:pP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ru-RU" sz="1600" dirty="0" smtClean="0"/>
              <a:t>- </a:t>
            </a:r>
            <a:r>
              <a:rPr lang="ru-RU" sz="1600" b="1" dirty="0" smtClean="0"/>
              <a:t>с недостатками эмоционально-волевой сферы</a:t>
            </a:r>
            <a:r>
              <a:rPr lang="ru-RU" sz="1600" dirty="0" smtClean="0"/>
              <a:t>: ранний </a:t>
            </a:r>
            <a:r>
              <a:rPr lang="ru-RU" sz="1600" smtClean="0"/>
              <a:t>детский аутизм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rgbClr val="C00000"/>
                </a:solidFill>
              </a:rPr>
              <a:t/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1800" b="1" dirty="0">
                <a:solidFill>
                  <a:srgbClr val="C00000"/>
                </a:solidFill>
              </a:rPr>
              <a:t/>
            </a:r>
            <a:br>
              <a:rPr lang="ru-RU" sz="1800" b="1" dirty="0">
                <a:solidFill>
                  <a:srgbClr val="C00000"/>
                </a:solidFill>
              </a:rPr>
            </a:br>
            <a:r>
              <a:rPr lang="ru-RU" sz="1800" b="1" dirty="0" smtClean="0">
                <a:solidFill>
                  <a:srgbClr val="C00000"/>
                </a:solidFill>
              </a:rPr>
              <a:t/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1800" b="1" dirty="0">
                <a:solidFill>
                  <a:srgbClr val="C00000"/>
                </a:solidFill>
              </a:rPr>
              <a:t/>
            </a:r>
            <a:br>
              <a:rPr lang="ru-RU" sz="1800" b="1" dirty="0">
                <a:solidFill>
                  <a:srgbClr val="C00000"/>
                </a:solidFill>
              </a:rPr>
            </a:br>
            <a:r>
              <a:rPr lang="ru-RU" sz="1800" b="1" dirty="0" smtClean="0">
                <a:solidFill>
                  <a:srgbClr val="C00000"/>
                </a:solidFill>
              </a:rPr>
              <a:t/>
            </a:r>
            <a:br>
              <a:rPr lang="ru-RU" sz="1800" b="1" dirty="0" smtClean="0">
                <a:solidFill>
                  <a:srgbClr val="C00000"/>
                </a:solidFill>
              </a:rPr>
            </a:br>
            <a:r>
              <a:rPr lang="ru-RU" sz="1800" b="1" dirty="0">
                <a:solidFill>
                  <a:srgbClr val="C00000"/>
                </a:solidFill>
              </a:rPr>
              <a:t/>
            </a:r>
            <a:br>
              <a:rPr lang="ru-RU" sz="1800" b="1" dirty="0">
                <a:solidFill>
                  <a:srgbClr val="C00000"/>
                </a:solidFill>
              </a:rPr>
            </a:br>
            <a:r>
              <a:rPr lang="ru-RU" sz="1800" b="1" dirty="0" smtClean="0">
                <a:solidFill>
                  <a:srgbClr val="C00000"/>
                </a:solidFill>
              </a:rPr>
              <a:t>       </a:t>
            </a:r>
            <a:r>
              <a:rPr lang="ru-RU" sz="2000" b="1" dirty="0" smtClean="0">
                <a:solidFill>
                  <a:srgbClr val="C00000"/>
                </a:solidFill>
              </a:rPr>
              <a:t>Аутизм</a:t>
            </a:r>
            <a:r>
              <a:rPr lang="ru-RU" sz="1800" b="1" dirty="0">
                <a:solidFill>
                  <a:srgbClr val="C00000"/>
                </a:solidFill>
              </a:rPr>
              <a:t/>
            </a:r>
            <a:br>
              <a:rPr lang="ru-RU" sz="1800" b="1" dirty="0">
                <a:solidFill>
                  <a:srgbClr val="C00000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2000 г.: </a:t>
            </a:r>
            <a:r>
              <a:rPr lang="ru-RU" sz="1800" b="1" dirty="0">
                <a:solidFill>
                  <a:schemeClr val="tx1"/>
                </a:solidFill>
              </a:rPr>
              <a:t>1 на 2000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2017 г.: </a:t>
            </a:r>
            <a:r>
              <a:rPr lang="ru-RU" sz="1800" b="1" dirty="0" smtClean="0">
                <a:solidFill>
                  <a:schemeClr val="tx1"/>
                </a:solidFill>
              </a:rPr>
              <a:t>1 </a:t>
            </a:r>
            <a:r>
              <a:rPr lang="ru-RU" sz="1800" b="1" dirty="0">
                <a:solidFill>
                  <a:schemeClr val="tx1"/>
                </a:solidFill>
              </a:rPr>
              <a:t>на 50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2020 г.: </a:t>
            </a:r>
            <a:r>
              <a:rPr lang="ru-RU" sz="1800" b="1" dirty="0">
                <a:solidFill>
                  <a:schemeClr val="tx1"/>
                </a:solidFill>
              </a:rPr>
              <a:t>1 на 30</a:t>
            </a:r>
            <a:r>
              <a:rPr lang="ru-RU" b="1" dirty="0">
                <a:solidFill>
                  <a:schemeClr val="tx1"/>
                </a:solidFill>
              </a:rPr>
              <a:t/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   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76672"/>
            <a:ext cx="4770939" cy="496855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3528" y="5445224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/>
              <a:t>Как ответ природы на возросшее количество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361855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764704"/>
            <a:ext cx="8517632" cy="561662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sz="4500" dirty="0" smtClean="0"/>
          </a:p>
          <a:p>
            <a:pPr algn="ctr">
              <a:buNone/>
            </a:pPr>
            <a:r>
              <a:rPr lang="ru-RU" sz="8000" b="1" dirty="0" smtClean="0">
                <a:solidFill>
                  <a:srgbClr val="C00000"/>
                </a:solidFill>
              </a:rPr>
              <a:t>Синдром Дауна</a:t>
            </a:r>
          </a:p>
          <a:p>
            <a:pPr algn="ctr">
              <a:buNone/>
            </a:pPr>
            <a:endParaRPr lang="ru-RU" sz="7200" b="1" dirty="0" smtClean="0">
              <a:solidFill>
                <a:srgbClr val="FF0000"/>
              </a:solidFill>
            </a:endParaRPr>
          </a:p>
          <a:p>
            <a:pPr algn="just">
              <a:buNone/>
            </a:pPr>
            <a:r>
              <a:rPr lang="ru-RU" sz="7200" dirty="0" smtClean="0"/>
              <a:t>Статистика ВОЗ с Синдромом Дауна рождается каждый </a:t>
            </a:r>
            <a:r>
              <a:rPr lang="ru-RU" sz="7200" b="1" dirty="0" smtClean="0"/>
              <a:t>800 </a:t>
            </a:r>
            <a:r>
              <a:rPr lang="ru-RU" sz="7200" dirty="0" smtClean="0"/>
              <a:t>младенец в мире</a:t>
            </a:r>
          </a:p>
          <a:p>
            <a:pPr algn="just">
              <a:buNone/>
            </a:pPr>
            <a:endParaRPr lang="ru-RU" sz="7200" b="1" dirty="0" smtClean="0"/>
          </a:p>
          <a:p>
            <a:pPr>
              <a:buFont typeface="Wingdings" pitchFamily="2" charset="2"/>
              <a:buChar char="ü"/>
            </a:pPr>
            <a:r>
              <a:rPr lang="ru-RU" sz="7200" dirty="0" smtClean="0"/>
              <a:t>около 2500 «солнечных» детей в год рождается в РФ</a:t>
            </a:r>
          </a:p>
          <a:p>
            <a:pPr>
              <a:buFont typeface="Wingdings" pitchFamily="2" charset="2"/>
              <a:buChar char="ü"/>
            </a:pPr>
            <a:endParaRPr lang="ru-RU" sz="7200" dirty="0" smtClean="0"/>
          </a:p>
          <a:p>
            <a:pPr>
              <a:buFont typeface="Wingdings" pitchFamily="2" charset="2"/>
              <a:buChar char="ü"/>
            </a:pPr>
            <a:r>
              <a:rPr lang="ru-RU" sz="7200" dirty="0" smtClean="0"/>
              <a:t>85% семей отказываются от ребенка с синдромом Дауна в род. доме </a:t>
            </a:r>
            <a:br>
              <a:rPr lang="ru-RU" sz="7200" dirty="0" smtClean="0"/>
            </a:br>
            <a:r>
              <a:rPr lang="ru-RU" sz="7200" dirty="0" smtClean="0"/>
              <a:t>(в том числе по рекомендации медицинского персонала)</a:t>
            </a:r>
          </a:p>
          <a:p>
            <a:pPr>
              <a:buFont typeface="Wingdings" pitchFamily="2" charset="2"/>
              <a:buChar char="ü"/>
            </a:pPr>
            <a:endParaRPr lang="ru-RU" sz="7200" dirty="0" smtClean="0"/>
          </a:p>
          <a:p>
            <a:pPr>
              <a:buFont typeface="Wingdings" pitchFamily="2" charset="2"/>
              <a:buChar char="ü"/>
            </a:pPr>
            <a:r>
              <a:rPr lang="ru-RU" sz="7200" dirty="0" smtClean="0"/>
              <a:t>В Скандинавии не зафиксировано ни одного случая отказа</a:t>
            </a:r>
          </a:p>
          <a:p>
            <a:pPr>
              <a:buFont typeface="Wingdings" pitchFamily="2" charset="2"/>
              <a:buChar char="ü"/>
            </a:pPr>
            <a:endParaRPr lang="ru-RU" sz="7200" dirty="0" smtClean="0"/>
          </a:p>
          <a:p>
            <a:pPr>
              <a:buFont typeface="Wingdings" pitchFamily="2" charset="2"/>
              <a:buChar char="ü"/>
            </a:pPr>
            <a:r>
              <a:rPr lang="ru-RU" sz="7200" dirty="0" smtClean="0"/>
              <a:t> В Америке семьи стоят в очереди на их усыновление</a:t>
            </a:r>
            <a:endParaRPr lang="en-US" sz="7200" dirty="0" smtClean="0"/>
          </a:p>
          <a:p>
            <a:pPr>
              <a:buFont typeface="Wingdings" pitchFamily="2" charset="2"/>
              <a:buChar char="ü"/>
            </a:pPr>
            <a:endParaRPr lang="en-US" sz="4500" dirty="0" smtClean="0"/>
          </a:p>
          <a:p>
            <a:pPr>
              <a:buFont typeface="Wingdings" pitchFamily="2" charset="2"/>
              <a:buChar char="ü"/>
            </a:pPr>
            <a:endParaRPr lang="en-US" sz="4500" dirty="0" smtClean="0"/>
          </a:p>
          <a:p>
            <a:pPr algn="just">
              <a:buNone/>
            </a:pPr>
            <a:r>
              <a:rPr lang="ru-RU" sz="8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Дети с ДЦП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рождаются с частотой примерно 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 к 1000 </a:t>
            </a: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новорожденных:</a:t>
            </a:r>
            <a:endParaRPr lang="en-US" sz="8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характер двигательных и познавательных нарушений очень разнообразны</a:t>
            </a:r>
          </a:p>
          <a:p>
            <a:pPr>
              <a:buFont typeface="Wingdings" pitchFamily="2" charset="2"/>
              <a:buChar char="ü"/>
            </a:pPr>
            <a:endParaRPr lang="en-US" sz="3500" dirty="0" smtClean="0"/>
          </a:p>
          <a:p>
            <a:pPr>
              <a:buNone/>
            </a:pPr>
            <a:r>
              <a:rPr lang="ru-RU" sz="3500" dirty="0" smtClean="0"/>
              <a:t/>
            </a:r>
            <a:br>
              <a:rPr lang="ru-RU" sz="35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algn="just">
              <a:buNone/>
            </a:pPr>
            <a:endParaRPr 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580983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Синдром дефицита внимания и </a:t>
            </a:r>
            <a:r>
              <a:rPr lang="ru-RU" b="1" dirty="0" err="1" smtClean="0">
                <a:solidFill>
                  <a:srgbClr val="C00000"/>
                </a:solidFill>
              </a:rPr>
              <a:t>гиперактивности</a:t>
            </a:r>
            <a:r>
              <a:rPr lang="ru-RU" b="1" dirty="0" smtClean="0">
                <a:solidFill>
                  <a:srgbClr val="C00000"/>
                </a:solidFill>
              </a:rPr>
              <a:t>:</a:t>
            </a:r>
          </a:p>
          <a:p>
            <a:pPr algn="ctr">
              <a:buNone/>
            </a:pPr>
            <a:r>
              <a:rPr lang="ru-RU" dirty="0" smtClean="0"/>
              <a:t>Гейтс</a:t>
            </a:r>
          </a:p>
          <a:p>
            <a:pPr algn="ctr">
              <a:buNone/>
            </a:pPr>
            <a:r>
              <a:rPr lang="ru-RU" dirty="0" smtClean="0"/>
              <a:t>Майкл </a:t>
            </a:r>
            <a:r>
              <a:rPr lang="ru-RU" dirty="0" err="1" smtClean="0"/>
              <a:t>Фелпс</a:t>
            </a:r>
            <a:endParaRPr lang="ru-RU" dirty="0" smtClean="0"/>
          </a:p>
          <a:p>
            <a:pPr algn="ctr">
              <a:buNone/>
            </a:pPr>
            <a:r>
              <a:rPr lang="ru-RU" dirty="0" err="1" smtClean="0"/>
              <a:t>Джастин</a:t>
            </a:r>
            <a:r>
              <a:rPr lang="ru-RU" dirty="0" smtClean="0"/>
              <a:t> </a:t>
            </a:r>
            <a:r>
              <a:rPr lang="ru-RU" dirty="0" err="1" smtClean="0"/>
              <a:t>Тимберлейк</a:t>
            </a:r>
            <a:endParaRPr lang="ru-RU" dirty="0" smtClean="0"/>
          </a:p>
          <a:p>
            <a:pPr algn="ctr">
              <a:buNone/>
            </a:pPr>
            <a:endParaRPr lang="ru-RU" dirty="0" smtClean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ru-RU" b="1" dirty="0" err="1" smtClean="0">
                <a:solidFill>
                  <a:srgbClr val="C00000"/>
                </a:solidFill>
              </a:rPr>
              <a:t>Аутистический</a:t>
            </a:r>
            <a:r>
              <a:rPr lang="ru-RU" b="1" dirty="0" smtClean="0">
                <a:solidFill>
                  <a:srgbClr val="C00000"/>
                </a:solidFill>
              </a:rPr>
              <a:t> спектр расстройств:</a:t>
            </a:r>
          </a:p>
          <a:p>
            <a:pPr algn="ctr">
              <a:buNone/>
            </a:pPr>
            <a:r>
              <a:rPr lang="ru-RU" dirty="0" smtClean="0"/>
              <a:t>Эйнштейн</a:t>
            </a:r>
          </a:p>
          <a:p>
            <a:pPr algn="ctr">
              <a:buNone/>
            </a:pPr>
            <a:r>
              <a:rPr lang="ru-RU" dirty="0" smtClean="0"/>
              <a:t>Ньютон</a:t>
            </a:r>
          </a:p>
          <a:p>
            <a:pPr algn="ctr">
              <a:buNone/>
            </a:pPr>
            <a:r>
              <a:rPr lang="ru-RU" dirty="0" smtClean="0"/>
              <a:t>Андерсен</a:t>
            </a:r>
          </a:p>
          <a:p>
            <a:pPr algn="ctr">
              <a:buNone/>
            </a:pPr>
            <a:r>
              <a:rPr lang="ru-RU" dirty="0" err="1" smtClean="0"/>
              <a:t>Конан</a:t>
            </a:r>
            <a:r>
              <a:rPr lang="ru-RU" dirty="0" smtClean="0"/>
              <a:t> Дойл</a:t>
            </a:r>
          </a:p>
          <a:p>
            <a:pPr algn="ctr">
              <a:buNone/>
            </a:pPr>
            <a:r>
              <a:rPr lang="ru-RU" dirty="0" smtClean="0"/>
              <a:t>Кант</a:t>
            </a:r>
          </a:p>
          <a:p>
            <a:pPr algn="ctr">
              <a:buNone/>
            </a:pPr>
            <a:r>
              <a:rPr lang="ru-RU" dirty="0" smtClean="0"/>
              <a:t>Бетховен</a:t>
            </a:r>
          </a:p>
          <a:p>
            <a:pPr algn="ctr">
              <a:buNone/>
            </a:pPr>
            <a:r>
              <a:rPr lang="ru-RU" dirty="0" smtClean="0"/>
              <a:t>Ван </a:t>
            </a:r>
            <a:r>
              <a:rPr lang="ru-RU" dirty="0" err="1" smtClean="0"/>
              <a:t>Гог</a:t>
            </a:r>
            <a:endParaRPr lang="ru-RU" dirty="0" smtClean="0"/>
          </a:p>
          <a:p>
            <a:pPr algn="ctr">
              <a:buNone/>
            </a:pPr>
            <a:r>
              <a:rPr lang="ru-RU" dirty="0" smtClean="0"/>
              <a:t>Энди </a:t>
            </a:r>
            <a:r>
              <a:rPr lang="ru-RU" dirty="0" err="1" smtClean="0"/>
              <a:t>Уорхол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8443914" cy="650083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3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rgbClr val="C00000"/>
                </a:solidFill>
              </a:rPr>
              <a:t>Развитие жизненной компетенции</a:t>
            </a:r>
            <a:br>
              <a:rPr lang="ru-RU" sz="3200" b="1" dirty="0" smtClean="0">
                <a:solidFill>
                  <a:srgbClr val="C00000"/>
                </a:solidFill>
              </a:rPr>
            </a:b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smtClean="0"/>
              <a:t>Развитие </a:t>
            </a:r>
            <a:r>
              <a:rPr lang="ru-RU" sz="2000" b="1" i="1" dirty="0" smtClean="0">
                <a:solidFill>
                  <a:srgbClr val="C00000"/>
                </a:solidFill>
              </a:rPr>
              <a:t>адекватных представлений </a:t>
            </a:r>
            <a:r>
              <a:rPr lang="ru-RU" sz="2000" dirty="0" smtClean="0"/>
              <a:t>о собственных возможностях и ограничениях, о насущно необходимом жизнеобеспечении (умение пользоваться личными адаптивными средствами в разных ситуациях), умение попросить помощи у взрослого (набор фраз, осознание </a:t>
            </a:r>
            <a:r>
              <a:rPr lang="ru-RU" sz="2000" dirty="0" err="1" smtClean="0"/>
              <a:t>нестыдности</a:t>
            </a:r>
            <a:r>
              <a:rPr lang="ru-RU" sz="2000" dirty="0" smtClean="0"/>
              <a:t>).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1800" dirty="0" smtClean="0"/>
          </a:p>
          <a:p>
            <a:r>
              <a:rPr lang="ru-RU" sz="2000" dirty="0" smtClean="0"/>
              <a:t>Овладение </a:t>
            </a:r>
            <a:r>
              <a:rPr lang="ru-RU" sz="2000" b="1" i="1" dirty="0" smtClean="0">
                <a:solidFill>
                  <a:srgbClr val="C00000"/>
                </a:solidFill>
              </a:rPr>
              <a:t>социально-бытовыми умениями</a:t>
            </a:r>
            <a:r>
              <a:rPr lang="ru-RU" sz="2000" dirty="0" smtClean="0">
                <a:solidFill>
                  <a:srgbClr val="C00000"/>
                </a:solidFill>
              </a:rPr>
              <a:t>, </a:t>
            </a:r>
            <a:r>
              <a:rPr lang="ru-RU" sz="2000" dirty="0" smtClean="0"/>
              <a:t>используемыми в повседневной жизни.</a:t>
            </a:r>
          </a:p>
          <a:p>
            <a:pPr algn="just">
              <a:buNone/>
            </a:pPr>
            <a:endParaRPr lang="ru-RU" sz="1800" dirty="0" smtClean="0"/>
          </a:p>
          <a:p>
            <a:r>
              <a:rPr lang="ru-RU" sz="2000" b="1" i="1" dirty="0">
                <a:solidFill>
                  <a:srgbClr val="C00000"/>
                </a:solidFill>
              </a:rPr>
              <a:t>О</a:t>
            </a:r>
            <a:r>
              <a:rPr lang="ru-RU" sz="2000" b="1" i="1" dirty="0" smtClean="0">
                <a:solidFill>
                  <a:srgbClr val="C00000"/>
                </a:solidFill>
              </a:rPr>
              <a:t>смысление картины </a:t>
            </a:r>
            <a:r>
              <a:rPr lang="ru-RU" sz="2000" dirty="0" smtClean="0"/>
              <a:t>мира и ее временно-пространственной организации.</a:t>
            </a:r>
            <a:br>
              <a:rPr lang="ru-RU" sz="2000" dirty="0" smtClean="0"/>
            </a:br>
            <a:endParaRPr lang="ru-RU" sz="2000" dirty="0" smtClean="0"/>
          </a:p>
          <a:p>
            <a:r>
              <a:rPr lang="ru-RU" sz="2000" dirty="0" smtClean="0"/>
              <a:t>Осмысление своего социального окружения и освоение соответствующих возрасту </a:t>
            </a:r>
            <a:r>
              <a:rPr lang="ru-RU" sz="2000" b="1" i="1" dirty="0" smtClean="0">
                <a:solidFill>
                  <a:srgbClr val="C00000"/>
                </a:solidFill>
              </a:rPr>
              <a:t>системы ценностей и социальных ролей.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8443914" cy="678661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endParaRPr lang="ru-RU" sz="3200" b="1" dirty="0" smtClean="0"/>
          </a:p>
          <a:p>
            <a:pPr algn="ctr"/>
            <a:endParaRPr lang="ru-RU" sz="3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rgbClr val="C00000"/>
                </a:solidFill>
              </a:rPr>
              <a:t>ОРГАНИЗАЦИЯ РАЗВИВАЮЩЕЙ РАБОТЫ</a:t>
            </a:r>
          </a:p>
          <a:p>
            <a:pPr algn="ctr"/>
            <a:endParaRPr lang="ru-RU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ru-RU" sz="3500" b="1" dirty="0" smtClean="0">
                <a:solidFill>
                  <a:srgbClr val="C00000"/>
                </a:solidFill>
              </a:rPr>
              <a:t>Контроль за выполнением заданий.</a:t>
            </a:r>
            <a:r>
              <a:rPr lang="ru-RU" sz="3500" dirty="0" smtClean="0">
                <a:solidFill>
                  <a:srgbClr val="C00000"/>
                </a:solidFill>
              </a:rPr>
              <a:t> </a:t>
            </a:r>
          </a:p>
          <a:p>
            <a:pPr algn="just"/>
            <a:endParaRPr lang="ru-RU" sz="3500" dirty="0" smtClean="0"/>
          </a:p>
          <a:p>
            <a:pPr algn="just"/>
            <a:r>
              <a:rPr lang="ru-RU" sz="3500" b="1" dirty="0" smtClean="0">
                <a:solidFill>
                  <a:srgbClr val="C00000"/>
                </a:solidFill>
              </a:rPr>
              <a:t>Единство и согласованность требований.</a:t>
            </a:r>
            <a:r>
              <a:rPr lang="ru-RU" sz="3500" dirty="0" smtClean="0">
                <a:solidFill>
                  <a:srgbClr val="C00000"/>
                </a:solidFill>
              </a:rPr>
              <a:t> </a:t>
            </a:r>
          </a:p>
          <a:p>
            <a:pPr algn="just">
              <a:buNone/>
            </a:pPr>
            <a:r>
              <a:rPr lang="ru-RU" sz="3500" dirty="0" smtClean="0"/>
              <a:t>	Важно сохранить на занятиях и в семье единство и согласованность всех требований к ребёнку с  ограниченными возможностями здоровья. Разные подходы вызывают эмоциональный стресс у детей.</a:t>
            </a:r>
          </a:p>
          <a:p>
            <a:pPr algn="just"/>
            <a:endParaRPr lang="ru-RU" sz="3500" dirty="0" smtClean="0"/>
          </a:p>
          <a:p>
            <a:pPr algn="just"/>
            <a:r>
              <a:rPr lang="ru-RU" sz="3500" b="1" dirty="0" smtClean="0">
                <a:solidFill>
                  <a:srgbClr val="C00000"/>
                </a:solidFill>
              </a:rPr>
              <a:t>Организация охранительного режима. </a:t>
            </a:r>
          </a:p>
          <a:p>
            <a:pPr algn="just">
              <a:buNone/>
            </a:pPr>
            <a:r>
              <a:rPr lang="ru-RU" sz="3500" dirty="0" smtClean="0"/>
              <a:t>	Необходимые привычки формируются медленно, поэтому их надо отрабатывать долго и упорно в условиях соблюдения режима.</a:t>
            </a:r>
          </a:p>
          <a:p>
            <a:pPr algn="just"/>
            <a:endParaRPr lang="ru-RU" sz="3500" dirty="0" smtClean="0"/>
          </a:p>
          <a:p>
            <a:pPr algn="just"/>
            <a:r>
              <a:rPr lang="ru-RU" sz="3500" b="1" dirty="0" smtClean="0">
                <a:solidFill>
                  <a:srgbClr val="C00000"/>
                </a:solidFill>
              </a:rPr>
              <a:t>Формирование подготовительных навыков. </a:t>
            </a:r>
            <a:r>
              <a:rPr lang="ru-RU" sz="3500" dirty="0" smtClean="0"/>
              <a:t>К самым важным подготовительным навыкам самообслуживания и игры относятся: </a:t>
            </a:r>
            <a:r>
              <a:rPr lang="ru-RU" sz="3500" i="1" dirty="0" smtClean="0"/>
              <a:t>умение брать, сидеть, стоять, выполнять простые команды, а также умение координировать движения глаз, с одной стороны, и движения ног, рук и пальцев, с другой, для выполнения совместных действий </a:t>
            </a:r>
            <a:r>
              <a:rPr lang="ru-RU" sz="3500" dirty="0" smtClean="0"/>
              <a:t>(зрительно-моторная координация).</a:t>
            </a:r>
          </a:p>
          <a:p>
            <a:pPr algn="just"/>
            <a:endParaRPr lang="ru-RU" sz="3500" b="1" dirty="0" smtClean="0"/>
          </a:p>
          <a:p>
            <a:pPr algn="just"/>
            <a:r>
              <a:rPr lang="ru-RU" sz="3500" b="1" dirty="0" smtClean="0">
                <a:solidFill>
                  <a:srgbClr val="C00000"/>
                </a:solidFill>
              </a:rPr>
              <a:t>Акцент на развитие концентрации внимания.</a:t>
            </a:r>
          </a:p>
          <a:p>
            <a:pPr algn="ctr">
              <a:buNone/>
            </a:pPr>
            <a:endParaRPr lang="ru-RU" sz="3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620688"/>
            <a:ext cx="8443914" cy="612068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Способы развития концентрации внимания</a:t>
            </a:r>
          </a:p>
          <a:p>
            <a:pPr algn="ctr">
              <a:buNone/>
            </a:pPr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ru-RU" sz="1800" b="1" dirty="0" smtClean="0">
                <a:solidFill>
                  <a:srgbClr val="C00000"/>
                </a:solidFill>
              </a:rPr>
              <a:t>Стоять рядом. </a:t>
            </a:r>
            <a:r>
              <a:rPr lang="ru-RU" sz="1800" dirty="0" smtClean="0"/>
              <a:t>Ребёнок должен видеть и слышать того, кто с ним разговаривает.</a:t>
            </a:r>
          </a:p>
          <a:p>
            <a:pPr algn="just"/>
            <a:endParaRPr lang="ru-RU" sz="1800" dirty="0" smtClean="0"/>
          </a:p>
          <a:p>
            <a:pPr algn="just"/>
            <a:r>
              <a:rPr lang="ru-RU" sz="1800" b="1" dirty="0" smtClean="0">
                <a:solidFill>
                  <a:srgbClr val="C00000"/>
                </a:solidFill>
              </a:rPr>
              <a:t>Лицо на уровне его глаз. </a:t>
            </a:r>
            <a:r>
              <a:rPr lang="ru-RU" sz="1800" dirty="0" smtClean="0"/>
              <a:t>Ведь это именно то, на чём ребенок должен сосредоточиться.</a:t>
            </a:r>
          </a:p>
          <a:p>
            <a:pPr algn="just"/>
            <a:endParaRPr lang="ru-RU" sz="1800" dirty="0" smtClean="0"/>
          </a:p>
          <a:p>
            <a:pPr algn="just"/>
            <a:r>
              <a:rPr lang="ru-RU" sz="1800" b="1" dirty="0" smtClean="0">
                <a:solidFill>
                  <a:srgbClr val="C00000"/>
                </a:solidFill>
              </a:rPr>
              <a:t>Звать ребёнка по имени. </a:t>
            </a:r>
            <a:r>
              <a:rPr lang="ru-RU" sz="1800" dirty="0" smtClean="0"/>
              <a:t>Прежде чем попросить о чём-нибудь, привлечь его внимание, окликнув по имени. Не продолжать без положительного отклика.</a:t>
            </a:r>
          </a:p>
          <a:p>
            <a:pPr algn="just"/>
            <a:endParaRPr lang="ru-RU" sz="1800" dirty="0" smtClean="0"/>
          </a:p>
          <a:p>
            <a:pPr algn="just"/>
            <a:r>
              <a:rPr lang="ru-RU" sz="1800" b="1" dirty="0" smtClean="0">
                <a:solidFill>
                  <a:srgbClr val="C00000"/>
                </a:solidFill>
              </a:rPr>
              <a:t>Устанавливать зрительный контакт. </a:t>
            </a:r>
          </a:p>
          <a:p>
            <a:pPr algn="just"/>
            <a:endParaRPr lang="ru-RU" sz="1800" dirty="0" smtClean="0"/>
          </a:p>
          <a:p>
            <a:pPr algn="just"/>
            <a:r>
              <a:rPr lang="ru-RU" sz="1800" b="1" dirty="0" smtClean="0">
                <a:solidFill>
                  <a:srgbClr val="C00000"/>
                </a:solidFill>
              </a:rPr>
              <a:t>Внимательно подбирать слова</a:t>
            </a:r>
            <a:r>
              <a:rPr lang="ru-RU" sz="1800" b="1" dirty="0" smtClean="0"/>
              <a:t>.</a:t>
            </a:r>
            <a:r>
              <a:rPr lang="ru-RU" sz="1800" dirty="0" smtClean="0"/>
              <a:t> Использовать знакомые слова и короткие предложения.</a:t>
            </a:r>
          </a:p>
          <a:p>
            <a:pPr algn="just"/>
            <a:endParaRPr lang="ru-RU" sz="1800" dirty="0" smtClean="0"/>
          </a:p>
          <a:p>
            <a:pPr algn="just"/>
            <a:r>
              <a:rPr lang="ru-RU" sz="1800" b="1" dirty="0" smtClean="0">
                <a:solidFill>
                  <a:srgbClr val="C00000"/>
                </a:solidFill>
              </a:rPr>
              <a:t>Быть постоянным. </a:t>
            </a:r>
            <a:r>
              <a:rPr lang="ru-RU" sz="1800" dirty="0" smtClean="0"/>
              <a:t>Говоря о людях, местах и предметах, использовать всегда одни и те же слова.</a:t>
            </a:r>
          </a:p>
          <a:p>
            <a:pPr algn="just"/>
            <a:endParaRPr lang="ru-RU" sz="1800" dirty="0" smtClean="0"/>
          </a:p>
          <a:p>
            <a:pPr algn="just"/>
            <a:r>
              <a:rPr lang="ru-RU" sz="1800" b="1" dirty="0" smtClean="0">
                <a:solidFill>
                  <a:srgbClr val="C00000"/>
                </a:solidFill>
              </a:rPr>
              <a:t>Использовать жесты. </a:t>
            </a:r>
            <a:r>
              <a:rPr lang="ru-RU" sz="1800" dirty="0" smtClean="0"/>
              <a:t>Дополнять свои слова соответствующими жестами.</a:t>
            </a:r>
          </a:p>
          <a:p>
            <a:pPr algn="just"/>
            <a:endParaRPr lang="ru-RU" sz="3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147248" cy="1224136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Специальные условия для детей </a:t>
            </a:r>
            <a:r>
              <a:rPr lang="ru-RU" sz="3200" dirty="0" smtClean="0">
                <a:solidFill>
                  <a:srgbClr val="C00000"/>
                </a:solidFill>
              </a:rPr>
              <a:t>с ОВЗ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/>
              <a:t> Создание соответствующего образовательного пространства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создание программно-методического обеспечения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Создание предметно-развивающей среды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создание дидактического обеспечения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Обеспечение безопасной развивающей среды, в том числе на участке, прогулке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944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       </a:t>
            </a:r>
            <a:r>
              <a:rPr lang="ru-RU" b="1" dirty="0" smtClean="0">
                <a:solidFill>
                  <a:srgbClr val="C00000"/>
                </a:solidFill>
              </a:rPr>
              <a:t>«</a:t>
            </a:r>
            <a:r>
              <a:rPr lang="ru-RU" b="1" dirty="0">
                <a:solidFill>
                  <a:srgbClr val="C00000"/>
                </a:solidFill>
              </a:rPr>
              <a:t>ОСОБЫЕ» РОДИТЕЛИ</a:t>
            </a: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endParaRPr lang="ru-RU" dirty="0"/>
          </a:p>
        </p:txBody>
      </p:sp>
      <p:pic>
        <p:nvPicPr>
          <p:cNvPr id="4" name="Содержимое 6" descr="p7WF8JjVca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190914"/>
            <a:ext cx="8229600" cy="2441498"/>
          </a:xfrm>
        </p:spPr>
      </p:pic>
    </p:spTree>
    <p:extLst>
      <p:ext uri="{BB962C8B-B14F-4D97-AF65-F5344CB8AC3E}">
        <p14:creationId xmlns:p14="http://schemas.microsoft.com/office/powerpoint/2010/main" val="79997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Стадии отношения к диагнозу ребенка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717172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Первая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</a:p>
          <a:p>
            <a:pPr algn="ctr">
              <a:buNone/>
            </a:pPr>
            <a:r>
              <a:rPr lang="ru-RU" dirty="0" smtClean="0"/>
              <a:t>страх, гнев и поиски виноватого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Вторая </a:t>
            </a:r>
          </a:p>
          <a:p>
            <a:pPr algn="ctr">
              <a:buNone/>
            </a:pPr>
            <a:r>
              <a:rPr lang="ru-RU" dirty="0" smtClean="0"/>
              <a:t>отрицание, когда человек пытается убедить себя в том, что пугающий диагноз – ошибка</a:t>
            </a:r>
            <a:endParaRPr lang="en-US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C00000"/>
                </a:solidFill>
              </a:rPr>
              <a:t>Третья </a:t>
            </a:r>
            <a:endParaRPr lang="en-US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ru-RU" dirty="0" smtClean="0"/>
              <a:t>проблема становится настолько очевидной, что ее уже нельзя не признавать, родители впадают в апатию или депрессию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>
                <a:solidFill>
                  <a:srgbClr val="C00000"/>
                </a:solidFill>
              </a:rPr>
              <a:t>Четвертая</a:t>
            </a:r>
            <a:endParaRPr lang="ru-RU" dirty="0">
              <a:solidFill>
                <a:srgbClr val="C00000"/>
              </a:solidFill>
            </a:endParaRPr>
          </a:p>
          <a:p>
            <a:pPr algn="ctr">
              <a:buNone/>
            </a:pPr>
            <a:r>
              <a:rPr lang="ru-RU" dirty="0" smtClean="0"/>
              <a:t>принятие ситуации и собственного ребенка таким, какой он есть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85794"/>
            <a:ext cx="8229600" cy="106680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Georgia" pitchFamily="18" charset="0"/>
              </a:rPr>
              <a:t>Необходимо ПРОЯСНЯТЬ ОЖИДАНИЯ родителей относительно будущего ребенка </a:t>
            </a:r>
            <a:endParaRPr lang="ru-RU" sz="24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ru-RU" dirty="0" smtClean="0"/>
              <a:t>Каковы планы на будущее родителей ребёнка? О чём они мечтают для него? </a:t>
            </a:r>
          </a:p>
          <a:p>
            <a:pPr lvl="0" algn="just">
              <a:buFont typeface="Wingdings" pitchFamily="2" charset="2"/>
              <a:buChar char="ü"/>
            </a:pPr>
            <a:endParaRPr lang="ru-RU" dirty="0" smtClean="0"/>
          </a:p>
          <a:p>
            <a:pPr lvl="0" algn="just">
              <a:buFont typeface="Wingdings" pitchFamily="2" charset="2"/>
              <a:buChar char="ü"/>
            </a:pPr>
            <a:r>
              <a:rPr lang="ru-RU" dirty="0" smtClean="0"/>
              <a:t>Какая деятельность приносит ребёнку удовольствие? Приносит ли эта активность какие-либо долговременные результаты?</a:t>
            </a:r>
          </a:p>
          <a:p>
            <a:pPr lvl="0" algn="just">
              <a:buFont typeface="Wingdings" pitchFamily="2" charset="2"/>
              <a:buChar char="ü"/>
            </a:pPr>
            <a:endParaRPr lang="ru-RU" dirty="0" smtClean="0"/>
          </a:p>
          <a:p>
            <a:pPr lvl="0" algn="just">
              <a:buFont typeface="Wingdings" pitchFamily="2" charset="2"/>
              <a:buChar char="ü"/>
            </a:pPr>
            <a:r>
              <a:rPr lang="ru-RU" dirty="0" smtClean="0"/>
              <a:t>Кем бы вы хотели видеть ребенка к моменту поступления в школу?</a:t>
            </a:r>
          </a:p>
          <a:p>
            <a:pPr lvl="0" algn="just">
              <a:buFont typeface="Wingdings" pitchFamily="2" charset="2"/>
              <a:buChar char="ü"/>
            </a:pPr>
            <a:endParaRPr lang="ru-RU" dirty="0" smtClean="0"/>
          </a:p>
          <a:p>
            <a:pPr lvl="0" algn="just">
              <a:buFont typeface="Wingdings" pitchFamily="2" charset="2"/>
              <a:buChar char="ü"/>
            </a:pPr>
            <a:r>
              <a:rPr lang="ru-RU" dirty="0" smtClean="0"/>
              <a:t>Как вы видите счастливую и наполненную жизнь для ребёнка в будущем? Что может способствовать обретению такой жизни?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8291264" cy="53777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Инклюзивное образование требует  постоянного творческого вклада от каждого, в творческий процесс образования включаются все его участники – педагоги, родители, дети, администрация, социум. </a:t>
            </a:r>
          </a:p>
          <a:p>
            <a:pPr>
              <a:buNone/>
            </a:pPr>
            <a:r>
              <a:rPr lang="ru-RU" dirty="0"/>
              <a:t>Условия, на сегодняшний день для инклюзии не достаточны.  Поэтому надо предусматривать каждый шаг, анализировать условия, подбирать средства для реализации инклюзивной практики.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93328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0728"/>
            <a:ext cx="7416824" cy="5366592"/>
          </a:xfrm>
        </p:spPr>
      </p:pic>
    </p:spTree>
    <p:extLst>
      <p:ext uri="{BB962C8B-B14F-4D97-AF65-F5344CB8AC3E}">
        <p14:creationId xmlns:p14="http://schemas.microsoft.com/office/powerpoint/2010/main" val="29615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848873" cy="5230730"/>
          </a:xfrm>
        </p:spPr>
      </p:pic>
    </p:spTree>
    <p:extLst>
      <p:ext uri="{BB962C8B-B14F-4D97-AF65-F5344CB8AC3E}">
        <p14:creationId xmlns:p14="http://schemas.microsoft.com/office/powerpoint/2010/main" val="311376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40767"/>
            <a:ext cx="8496944" cy="3823625"/>
          </a:xfrm>
        </p:spPr>
      </p:pic>
    </p:spTree>
    <p:extLst>
      <p:ext uri="{BB962C8B-B14F-4D97-AF65-F5344CB8AC3E}">
        <p14:creationId xmlns:p14="http://schemas.microsoft.com/office/powerpoint/2010/main" val="111846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7293118" cy="5688632"/>
          </a:xfrm>
        </p:spPr>
      </p:pic>
    </p:spTree>
    <p:extLst>
      <p:ext uri="{BB962C8B-B14F-4D97-AF65-F5344CB8AC3E}">
        <p14:creationId xmlns:p14="http://schemas.microsoft.com/office/powerpoint/2010/main" val="68191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7884876" cy="5256584"/>
          </a:xfrm>
        </p:spPr>
      </p:pic>
    </p:spTree>
    <p:extLst>
      <p:ext uri="{BB962C8B-B14F-4D97-AF65-F5344CB8AC3E}">
        <p14:creationId xmlns:p14="http://schemas.microsoft.com/office/powerpoint/2010/main" val="257490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80728"/>
            <a:ext cx="5383989" cy="43243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492896"/>
            <a:ext cx="3591051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95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</a:t>
            </a:r>
            <a:r>
              <a:rPr lang="ru-RU" sz="4400" b="1" dirty="0" smtClean="0">
                <a:solidFill>
                  <a:srgbClr val="00B0F0"/>
                </a:solidFill>
              </a:rPr>
              <a:t>С</a:t>
            </a:r>
            <a:r>
              <a:rPr lang="ru-RU" sz="4400" b="1" dirty="0" smtClean="0">
                <a:solidFill>
                  <a:srgbClr val="FFC000"/>
                </a:solidFill>
              </a:rPr>
              <a:t>п</a:t>
            </a:r>
            <a:r>
              <a:rPr lang="ru-RU" sz="4400" b="1" dirty="0" smtClean="0">
                <a:solidFill>
                  <a:srgbClr val="FF0066"/>
                </a:solidFill>
              </a:rPr>
              <a:t>а</a:t>
            </a:r>
            <a:r>
              <a:rPr lang="ru-RU" sz="4400" b="1" dirty="0" smtClean="0">
                <a:solidFill>
                  <a:srgbClr val="00B0F0"/>
                </a:solidFill>
              </a:rPr>
              <a:t>с</a:t>
            </a:r>
            <a:r>
              <a:rPr lang="ru-RU" sz="4400" b="1" dirty="0" smtClean="0">
                <a:solidFill>
                  <a:srgbClr val="FF0066"/>
                </a:solidFill>
              </a:rPr>
              <a:t>и</a:t>
            </a:r>
            <a:r>
              <a:rPr lang="ru-RU" sz="4400" b="1" dirty="0" smtClean="0">
                <a:solidFill>
                  <a:srgbClr val="FFCC66"/>
                </a:solidFill>
              </a:rPr>
              <a:t>б</a:t>
            </a:r>
            <a:r>
              <a:rPr lang="ru-RU" sz="4400" b="1" dirty="0" smtClean="0">
                <a:solidFill>
                  <a:srgbClr val="FF7C80"/>
                </a:solidFill>
              </a:rPr>
              <a:t>о</a:t>
            </a:r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rgbClr val="00B0F0"/>
                </a:solidFill>
              </a:rPr>
              <a:t>з</a:t>
            </a:r>
            <a:r>
              <a:rPr lang="ru-RU" sz="4400" b="1" dirty="0" smtClean="0">
                <a:solidFill>
                  <a:srgbClr val="FF0066"/>
                </a:solidFill>
              </a:rPr>
              <a:t>а</a:t>
            </a:r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rgbClr val="FFC000"/>
                </a:solidFill>
              </a:rPr>
              <a:t>в</a:t>
            </a:r>
            <a:r>
              <a:rPr lang="ru-RU" sz="4400" b="1" dirty="0" smtClean="0">
                <a:solidFill>
                  <a:srgbClr val="FF7C80"/>
                </a:solidFill>
              </a:rPr>
              <a:t>н</a:t>
            </a:r>
            <a:r>
              <a:rPr lang="ru-RU" sz="4400" b="1" dirty="0" smtClean="0">
                <a:solidFill>
                  <a:srgbClr val="00B0F0"/>
                </a:solidFill>
              </a:rPr>
              <a:t>и</a:t>
            </a:r>
            <a:r>
              <a:rPr lang="ru-RU" sz="4400" b="1" dirty="0" smtClean="0">
                <a:solidFill>
                  <a:srgbClr val="FFCC66"/>
                </a:solidFill>
              </a:rPr>
              <a:t>м</a:t>
            </a:r>
            <a:r>
              <a:rPr lang="ru-RU" sz="4400" b="1" dirty="0" smtClean="0">
                <a:solidFill>
                  <a:srgbClr val="FF0066"/>
                </a:solidFill>
              </a:rPr>
              <a:t>а</a:t>
            </a:r>
            <a:r>
              <a:rPr lang="ru-RU" sz="4400" b="1" dirty="0" smtClean="0">
                <a:solidFill>
                  <a:srgbClr val="00B0F0"/>
                </a:solidFill>
              </a:rPr>
              <a:t>н</a:t>
            </a:r>
            <a:r>
              <a:rPr lang="ru-RU" sz="4400" b="1" dirty="0" smtClean="0">
                <a:solidFill>
                  <a:srgbClr val="FF7C80"/>
                </a:solidFill>
              </a:rPr>
              <a:t>и</a:t>
            </a:r>
            <a:r>
              <a:rPr lang="ru-RU" sz="4400" b="1" dirty="0" smtClean="0">
                <a:solidFill>
                  <a:srgbClr val="00B0F0"/>
                </a:solidFill>
              </a:rPr>
              <a:t>е</a:t>
            </a:r>
            <a:endParaRPr lang="ru-RU" sz="4400" b="1" dirty="0">
              <a:solidFill>
                <a:srgbClr val="00B0F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525" y="2516188"/>
            <a:ext cx="3790950" cy="3790950"/>
          </a:xfrm>
        </p:spPr>
      </p:pic>
    </p:spTree>
    <p:extLst>
      <p:ext uri="{BB962C8B-B14F-4D97-AF65-F5344CB8AC3E}">
        <p14:creationId xmlns:p14="http://schemas.microsoft.com/office/powerpoint/2010/main" val="334753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673</TotalTime>
  <Words>749</Words>
  <Application>Microsoft Office PowerPoint</Application>
  <PresentationFormat>Экран (4:3)</PresentationFormat>
  <Paragraphs>153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Aharoni</vt:lpstr>
      <vt:lpstr>Arial</vt:lpstr>
      <vt:lpstr>Arial Black</vt:lpstr>
      <vt:lpstr>Bookman Old Style</vt:lpstr>
      <vt:lpstr>Georgia</vt:lpstr>
      <vt:lpstr>Times New Roman</vt:lpstr>
      <vt:lpstr>Trebuchet MS</vt:lpstr>
      <vt:lpstr>Wingdings</vt:lpstr>
      <vt:lpstr>Wingdings 2</vt:lpstr>
      <vt:lpstr>Городская</vt:lpstr>
      <vt:lpstr>Государственное бюджетное учреждение Калужской  области Обнинский                 Центр социальной помощи семье и детям «Милосердие»  </vt:lpstr>
      <vt:lpstr>Презентация PowerPoint</vt:lpstr>
      <vt:lpstr>     Различные стартовые возможности детей  экосистема стремится к гомеостазу, поэтому ни один                элемент не является ненужным.</vt:lpstr>
      <vt:lpstr>Термины Федерального закона  № 273</vt:lpstr>
      <vt:lpstr>            Актуальность инклюзивного                       образования </vt:lpstr>
      <vt:lpstr>Презентация PowerPoint</vt:lpstr>
      <vt:lpstr>Презентация PowerPoint</vt:lpstr>
      <vt:lpstr>Презентация PowerPoint</vt:lpstr>
      <vt:lpstr>ОВЗ по характеру первичного дефекта:</vt:lpstr>
      <vt:lpstr>             Аутизм 2000 г.: 1 на 2000 2017 г.: 1 на 50 2020 г.: 1 на 30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Специальные условия для детей с ОВЗ</vt:lpstr>
      <vt:lpstr>        «ОСОБЫЕ» РОДИТЕЛИ </vt:lpstr>
      <vt:lpstr>Стадии отношения к диагнозу ребенка </vt:lpstr>
      <vt:lpstr>Необходимо ПРОЯСНЯТЬ ОЖИДАНИЯ родителей относительно будущего ребенка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Спасибо за внимание</vt:lpstr>
    </vt:vector>
  </TitlesOfParts>
  <Company>DreamLair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Irina</cp:lastModifiedBy>
  <cp:revision>130</cp:revision>
  <dcterms:created xsi:type="dcterms:W3CDTF">2014-10-01T19:24:17Z</dcterms:created>
  <dcterms:modified xsi:type="dcterms:W3CDTF">2021-02-17T05:09:34Z</dcterms:modified>
</cp:coreProperties>
</file>