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4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  <p:sldMasterId id="2147483738" r:id="rId3"/>
    <p:sldMasterId id="2147483750" r:id="rId4"/>
    <p:sldMasterId id="2147483768" r:id="rId5"/>
  </p:sldMasterIdLst>
  <p:sldIdLst>
    <p:sldId id="257" r:id="rId6"/>
    <p:sldId id="256" r:id="rId7"/>
    <p:sldId id="259" r:id="rId8"/>
    <p:sldId id="258" r:id="rId9"/>
    <p:sldId id="264" r:id="rId10"/>
    <p:sldId id="265" r:id="rId11"/>
    <p:sldId id="266" r:id="rId12"/>
    <p:sldId id="267" r:id="rId13"/>
    <p:sldId id="260" r:id="rId14"/>
    <p:sldId id="261" r:id="rId15"/>
    <p:sldId id="262" r:id="rId16"/>
    <p:sldId id="263" r:id="rId17"/>
    <p:sldId id="26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ABA6F2-6C26-482C-B2E5-40CFA5C6D781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28C1353-73ED-45E1-AC12-A668098FD573}">
      <dgm:prSet phldrT="[Текст]"/>
      <dgm:spPr/>
      <dgm:t>
        <a:bodyPr/>
        <a:lstStyle/>
        <a:p>
          <a:r>
            <a:rPr lang="ru-RU" dirty="0" smtClean="0"/>
            <a:t>Социальное сопровождение</a:t>
          </a:r>
          <a:endParaRPr lang="ru-RU" dirty="0"/>
        </a:p>
      </dgm:t>
    </dgm:pt>
    <dgm:pt modelId="{E0338643-E3ED-400E-B3E7-785D9611615A}" type="parTrans" cxnId="{CEE1D825-D798-4089-950D-F385B0DFBCDC}">
      <dgm:prSet/>
      <dgm:spPr/>
      <dgm:t>
        <a:bodyPr/>
        <a:lstStyle/>
        <a:p>
          <a:endParaRPr lang="ru-RU"/>
        </a:p>
      </dgm:t>
    </dgm:pt>
    <dgm:pt modelId="{DA4C8DED-C257-4EAE-B028-48091624B456}" type="sibTrans" cxnId="{CEE1D825-D798-4089-950D-F385B0DFBCDC}">
      <dgm:prSet/>
      <dgm:spPr/>
      <dgm:t>
        <a:bodyPr/>
        <a:lstStyle/>
        <a:p>
          <a:endParaRPr lang="ru-RU"/>
        </a:p>
      </dgm:t>
    </dgm:pt>
    <dgm:pt modelId="{0255C6C1-3398-4EE8-905C-2B4D791F1537}">
      <dgm:prSet phldrT="[Текст]"/>
      <dgm:spPr/>
      <dgm:t>
        <a:bodyPr/>
        <a:lstStyle/>
        <a:p>
          <a:r>
            <a:rPr lang="ru-RU" dirty="0" smtClean="0"/>
            <a:t>Работа с семьями и детьми в СОП</a:t>
          </a:r>
          <a:endParaRPr lang="ru-RU" dirty="0"/>
        </a:p>
      </dgm:t>
    </dgm:pt>
    <dgm:pt modelId="{084D35A6-A308-45A6-BB8D-8CE9313DC38B}" type="parTrans" cxnId="{1714090B-8D42-40A7-A71D-02B2D9EA53C9}">
      <dgm:prSet/>
      <dgm:spPr/>
      <dgm:t>
        <a:bodyPr/>
        <a:lstStyle/>
        <a:p>
          <a:endParaRPr lang="ru-RU"/>
        </a:p>
      </dgm:t>
    </dgm:pt>
    <dgm:pt modelId="{3669D382-2FA6-4787-8411-BD69B5B95A9A}" type="sibTrans" cxnId="{1714090B-8D42-40A7-A71D-02B2D9EA53C9}">
      <dgm:prSet/>
      <dgm:spPr/>
      <dgm:t>
        <a:bodyPr/>
        <a:lstStyle/>
        <a:p>
          <a:endParaRPr lang="ru-RU"/>
        </a:p>
      </dgm:t>
    </dgm:pt>
    <dgm:pt modelId="{949ECD5F-DEF3-4628-B24E-2FD19470AEA0}">
      <dgm:prSet phldrT="[Текст]"/>
      <dgm:spPr/>
      <dgm:t>
        <a:bodyPr/>
        <a:lstStyle/>
        <a:p>
          <a:r>
            <a:rPr lang="ru-RU" dirty="0" smtClean="0"/>
            <a:t>Социальный контракт</a:t>
          </a:r>
          <a:endParaRPr lang="ru-RU" dirty="0"/>
        </a:p>
      </dgm:t>
    </dgm:pt>
    <dgm:pt modelId="{5263661D-340C-46E2-8938-C305C2BF8E3B}" type="parTrans" cxnId="{4F6D7AE5-95E1-43A8-BDE9-0B7E3DAD98D5}">
      <dgm:prSet/>
      <dgm:spPr/>
      <dgm:t>
        <a:bodyPr/>
        <a:lstStyle/>
        <a:p>
          <a:endParaRPr lang="ru-RU"/>
        </a:p>
      </dgm:t>
    </dgm:pt>
    <dgm:pt modelId="{38FBEC02-F918-41CD-9C8A-37946211A56D}" type="sibTrans" cxnId="{4F6D7AE5-95E1-43A8-BDE9-0B7E3DAD98D5}">
      <dgm:prSet/>
      <dgm:spPr/>
      <dgm:t>
        <a:bodyPr/>
        <a:lstStyle/>
        <a:p>
          <a:endParaRPr lang="ru-RU"/>
        </a:p>
      </dgm:t>
    </dgm:pt>
    <dgm:pt modelId="{061FAEC4-61FD-4BD3-B76F-BAE65571C5F1}">
      <dgm:prSet phldrT="[Текст]"/>
      <dgm:spPr/>
      <dgm:t>
        <a:bodyPr/>
        <a:lstStyle/>
        <a:p>
          <a:r>
            <a:rPr lang="ru-RU" dirty="0" smtClean="0"/>
            <a:t>В рамках гранта «Мы вместе»</a:t>
          </a:r>
          <a:endParaRPr lang="ru-RU" dirty="0"/>
        </a:p>
      </dgm:t>
    </dgm:pt>
    <dgm:pt modelId="{3977AE9E-9622-474C-AE4D-ABDC9B587458}" type="parTrans" cxnId="{A14401B4-C854-4362-9100-C93246F72501}">
      <dgm:prSet/>
      <dgm:spPr/>
      <dgm:t>
        <a:bodyPr/>
        <a:lstStyle/>
        <a:p>
          <a:endParaRPr lang="ru-RU"/>
        </a:p>
      </dgm:t>
    </dgm:pt>
    <dgm:pt modelId="{3F393A9B-DCE4-44B4-94BF-68B273EDF44E}" type="sibTrans" cxnId="{A14401B4-C854-4362-9100-C93246F72501}">
      <dgm:prSet/>
      <dgm:spPr/>
      <dgm:t>
        <a:bodyPr/>
        <a:lstStyle/>
        <a:p>
          <a:endParaRPr lang="ru-RU"/>
        </a:p>
      </dgm:t>
    </dgm:pt>
    <dgm:pt modelId="{31EECA8C-E2A2-4EEB-8513-249AF67CDF47}" type="pres">
      <dgm:prSet presAssocID="{D0ABA6F2-6C26-482C-B2E5-40CFA5C6D781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F5A8028E-7210-4B75-A5D9-DB5503B6213D}" type="pres">
      <dgm:prSet presAssocID="{628C1353-73ED-45E1-AC12-A668098FD573}" presName="centerShape" presStyleLbl="node0" presStyleIdx="0" presStyleCnt="1"/>
      <dgm:spPr/>
    </dgm:pt>
    <dgm:pt modelId="{206C8F6E-F778-4958-B472-B3C3ABF3E491}" type="pres">
      <dgm:prSet presAssocID="{084D35A6-A308-45A6-BB8D-8CE9313DC38B}" presName="parTrans" presStyleLbl="bgSibTrans2D1" presStyleIdx="0" presStyleCnt="3"/>
      <dgm:spPr/>
    </dgm:pt>
    <dgm:pt modelId="{C76EF104-03EB-49CF-A98B-6C54594B2F07}" type="pres">
      <dgm:prSet presAssocID="{0255C6C1-3398-4EE8-905C-2B4D791F1537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A07481-D092-43B6-884D-74B57974BAEE}" type="pres">
      <dgm:prSet presAssocID="{5263661D-340C-46E2-8938-C305C2BF8E3B}" presName="parTrans" presStyleLbl="bgSibTrans2D1" presStyleIdx="1" presStyleCnt="3"/>
      <dgm:spPr/>
    </dgm:pt>
    <dgm:pt modelId="{9FA5B569-73DE-4662-9765-3BA2B5D0B19A}" type="pres">
      <dgm:prSet presAssocID="{949ECD5F-DEF3-4628-B24E-2FD19470AEA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C26E8D-5F0B-4818-974B-EAB2D5AACF17}" type="pres">
      <dgm:prSet presAssocID="{3977AE9E-9622-474C-AE4D-ABDC9B587458}" presName="parTrans" presStyleLbl="bgSibTrans2D1" presStyleIdx="2" presStyleCnt="3"/>
      <dgm:spPr/>
    </dgm:pt>
    <dgm:pt modelId="{6F144334-1928-440D-93F1-F4F72090B682}" type="pres">
      <dgm:prSet presAssocID="{061FAEC4-61FD-4BD3-B76F-BAE65571C5F1}" presName="node" presStyleLbl="node1" presStyleIdx="2" presStyleCnt="3">
        <dgm:presLayoutVars>
          <dgm:bulletEnabled val="1"/>
        </dgm:presLayoutVars>
      </dgm:prSet>
      <dgm:spPr/>
    </dgm:pt>
  </dgm:ptLst>
  <dgm:cxnLst>
    <dgm:cxn modelId="{4F6D7AE5-95E1-43A8-BDE9-0B7E3DAD98D5}" srcId="{628C1353-73ED-45E1-AC12-A668098FD573}" destId="{949ECD5F-DEF3-4628-B24E-2FD19470AEA0}" srcOrd="1" destOrd="0" parTransId="{5263661D-340C-46E2-8938-C305C2BF8E3B}" sibTransId="{38FBEC02-F918-41CD-9C8A-37946211A56D}"/>
    <dgm:cxn modelId="{76C2EA53-30CB-4765-B367-888EAA696AB7}" type="presOf" srcId="{5263661D-340C-46E2-8938-C305C2BF8E3B}" destId="{BDA07481-D092-43B6-884D-74B57974BAEE}" srcOrd="0" destOrd="0" presId="urn:microsoft.com/office/officeart/2005/8/layout/radial4"/>
    <dgm:cxn modelId="{E92C1FFD-9981-444C-898F-C163F819FF9C}" type="presOf" srcId="{3977AE9E-9622-474C-AE4D-ABDC9B587458}" destId="{00C26E8D-5F0B-4818-974B-EAB2D5AACF17}" srcOrd="0" destOrd="0" presId="urn:microsoft.com/office/officeart/2005/8/layout/radial4"/>
    <dgm:cxn modelId="{1ADD0479-62AD-4E10-ACF6-3E2408A05CDD}" type="presOf" srcId="{061FAEC4-61FD-4BD3-B76F-BAE65571C5F1}" destId="{6F144334-1928-440D-93F1-F4F72090B682}" srcOrd="0" destOrd="0" presId="urn:microsoft.com/office/officeart/2005/8/layout/radial4"/>
    <dgm:cxn modelId="{CEE1D825-D798-4089-950D-F385B0DFBCDC}" srcId="{D0ABA6F2-6C26-482C-B2E5-40CFA5C6D781}" destId="{628C1353-73ED-45E1-AC12-A668098FD573}" srcOrd="0" destOrd="0" parTransId="{E0338643-E3ED-400E-B3E7-785D9611615A}" sibTransId="{DA4C8DED-C257-4EAE-B028-48091624B456}"/>
    <dgm:cxn modelId="{1714090B-8D42-40A7-A71D-02B2D9EA53C9}" srcId="{628C1353-73ED-45E1-AC12-A668098FD573}" destId="{0255C6C1-3398-4EE8-905C-2B4D791F1537}" srcOrd="0" destOrd="0" parTransId="{084D35A6-A308-45A6-BB8D-8CE9313DC38B}" sibTransId="{3669D382-2FA6-4787-8411-BD69B5B95A9A}"/>
    <dgm:cxn modelId="{A14401B4-C854-4362-9100-C93246F72501}" srcId="{628C1353-73ED-45E1-AC12-A668098FD573}" destId="{061FAEC4-61FD-4BD3-B76F-BAE65571C5F1}" srcOrd="2" destOrd="0" parTransId="{3977AE9E-9622-474C-AE4D-ABDC9B587458}" sibTransId="{3F393A9B-DCE4-44B4-94BF-68B273EDF44E}"/>
    <dgm:cxn modelId="{BC0CBA59-2B1F-49F1-B872-BCD99A422FF7}" type="presOf" srcId="{D0ABA6F2-6C26-482C-B2E5-40CFA5C6D781}" destId="{31EECA8C-E2A2-4EEB-8513-249AF67CDF47}" srcOrd="0" destOrd="0" presId="urn:microsoft.com/office/officeart/2005/8/layout/radial4"/>
    <dgm:cxn modelId="{92F9559C-F3C5-4B8D-84D1-3605E3A37A8C}" type="presOf" srcId="{628C1353-73ED-45E1-AC12-A668098FD573}" destId="{F5A8028E-7210-4B75-A5D9-DB5503B6213D}" srcOrd="0" destOrd="0" presId="urn:microsoft.com/office/officeart/2005/8/layout/radial4"/>
    <dgm:cxn modelId="{93DA7ABF-87C5-4945-AFAE-A743FA9C1983}" type="presOf" srcId="{949ECD5F-DEF3-4628-B24E-2FD19470AEA0}" destId="{9FA5B569-73DE-4662-9765-3BA2B5D0B19A}" srcOrd="0" destOrd="0" presId="urn:microsoft.com/office/officeart/2005/8/layout/radial4"/>
    <dgm:cxn modelId="{45B97959-1975-4075-95F2-37DCCADCA31F}" type="presOf" srcId="{084D35A6-A308-45A6-BB8D-8CE9313DC38B}" destId="{206C8F6E-F778-4958-B472-B3C3ABF3E491}" srcOrd="0" destOrd="0" presId="urn:microsoft.com/office/officeart/2005/8/layout/radial4"/>
    <dgm:cxn modelId="{B4C815CC-F06C-4EC2-8E6A-934B8B7E9FF2}" type="presOf" srcId="{0255C6C1-3398-4EE8-905C-2B4D791F1537}" destId="{C76EF104-03EB-49CF-A98B-6C54594B2F07}" srcOrd="0" destOrd="0" presId="urn:microsoft.com/office/officeart/2005/8/layout/radial4"/>
    <dgm:cxn modelId="{0B6598BE-A5A7-413D-92E4-3212A691A2DE}" type="presParOf" srcId="{31EECA8C-E2A2-4EEB-8513-249AF67CDF47}" destId="{F5A8028E-7210-4B75-A5D9-DB5503B6213D}" srcOrd="0" destOrd="0" presId="urn:microsoft.com/office/officeart/2005/8/layout/radial4"/>
    <dgm:cxn modelId="{450EEC8E-82C1-4476-B36F-49148665B450}" type="presParOf" srcId="{31EECA8C-E2A2-4EEB-8513-249AF67CDF47}" destId="{206C8F6E-F778-4958-B472-B3C3ABF3E491}" srcOrd="1" destOrd="0" presId="urn:microsoft.com/office/officeart/2005/8/layout/radial4"/>
    <dgm:cxn modelId="{894502A7-3E45-494A-9204-44D1321F176D}" type="presParOf" srcId="{31EECA8C-E2A2-4EEB-8513-249AF67CDF47}" destId="{C76EF104-03EB-49CF-A98B-6C54594B2F07}" srcOrd="2" destOrd="0" presId="urn:microsoft.com/office/officeart/2005/8/layout/radial4"/>
    <dgm:cxn modelId="{145EE5F3-14C5-4381-893D-2F0A782C4B64}" type="presParOf" srcId="{31EECA8C-E2A2-4EEB-8513-249AF67CDF47}" destId="{BDA07481-D092-43B6-884D-74B57974BAEE}" srcOrd="3" destOrd="0" presId="urn:microsoft.com/office/officeart/2005/8/layout/radial4"/>
    <dgm:cxn modelId="{CFCC5948-FC43-4304-A4D5-D889F4307FAA}" type="presParOf" srcId="{31EECA8C-E2A2-4EEB-8513-249AF67CDF47}" destId="{9FA5B569-73DE-4662-9765-3BA2B5D0B19A}" srcOrd="4" destOrd="0" presId="urn:microsoft.com/office/officeart/2005/8/layout/radial4"/>
    <dgm:cxn modelId="{B82DFD45-ADBD-4D93-8213-DBBF4EF8F973}" type="presParOf" srcId="{31EECA8C-E2A2-4EEB-8513-249AF67CDF47}" destId="{00C26E8D-5F0B-4818-974B-EAB2D5AACF17}" srcOrd="5" destOrd="0" presId="urn:microsoft.com/office/officeart/2005/8/layout/radial4"/>
    <dgm:cxn modelId="{DF5842B6-F41D-485C-AC73-C97C921E31D5}" type="presParOf" srcId="{31EECA8C-E2A2-4EEB-8513-249AF67CDF47}" destId="{6F144334-1928-440D-93F1-F4F72090B682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76AF1F-09C9-4E3B-B8C0-0D561564BDE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B2F8CA-C61D-4744-9B65-5349B15334B3}">
      <dgm:prSet phldrT="[Текст]"/>
      <dgm:spPr/>
      <dgm:t>
        <a:bodyPr/>
        <a:lstStyle/>
        <a:p>
          <a:r>
            <a:rPr lang="ru-RU" b="1" i="0" dirty="0" smtClean="0">
              <a:solidFill>
                <a:schemeClr val="tx1"/>
              </a:solidFill>
            </a:rPr>
            <a:t>Экстренный</a:t>
          </a:r>
          <a:br>
            <a:rPr lang="ru-RU" b="1" i="0" dirty="0" smtClean="0">
              <a:solidFill>
                <a:schemeClr val="tx1"/>
              </a:solidFill>
            </a:rPr>
          </a:br>
          <a:r>
            <a:rPr lang="ru-RU" dirty="0" smtClean="0"/>
            <a:t/>
          </a:r>
          <a:br>
            <a:rPr lang="ru-RU" dirty="0" smtClean="0"/>
          </a:br>
          <a:endParaRPr lang="ru-RU" dirty="0"/>
        </a:p>
      </dgm:t>
    </dgm:pt>
    <dgm:pt modelId="{226FAD24-CADB-48D8-ADEB-56102EB47F6F}" type="parTrans" cxnId="{DCD37DEC-41AC-4BF5-A16C-D9E557352E70}">
      <dgm:prSet/>
      <dgm:spPr/>
      <dgm:t>
        <a:bodyPr/>
        <a:lstStyle/>
        <a:p>
          <a:endParaRPr lang="ru-RU"/>
        </a:p>
      </dgm:t>
    </dgm:pt>
    <dgm:pt modelId="{21DD2544-5404-4F74-B84B-5E2F60D59559}" type="sibTrans" cxnId="{DCD37DEC-41AC-4BF5-A16C-D9E557352E70}">
      <dgm:prSet/>
      <dgm:spPr/>
      <dgm:t>
        <a:bodyPr/>
        <a:lstStyle/>
        <a:p>
          <a:endParaRPr lang="ru-RU"/>
        </a:p>
      </dgm:t>
    </dgm:pt>
    <dgm:pt modelId="{3236841C-887B-48E8-BFE3-DE1566395E10}">
      <dgm:prSet phldrT="[Текст]" custT="1"/>
      <dgm:spPr/>
      <dgm:t>
        <a:bodyPr/>
        <a:lstStyle/>
        <a:p>
          <a:r>
            <a:rPr lang="ru-RU" sz="1200" b="0" i="0" dirty="0" smtClean="0">
              <a:solidFill>
                <a:schemeClr val="tx1"/>
              </a:solidFill>
            </a:rPr>
            <a:t>мать с новорожденным, имеющая намерение отказаться от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ребенка; семья с риском отказа от приемного ребенка или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ребенка-инвалида; несовершеннолетние родители, длительное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тяжелое заболевание и/или смерть одного из родителей в семье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с детьми, семья с детьми, пострадавшая в результате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чрезвычайной ситуации, нарушение прав ребенка т.д.</a:t>
          </a:r>
          <a:r>
            <a:rPr lang="ru-RU" sz="800" dirty="0" smtClean="0"/>
            <a:t/>
          </a:r>
          <a:br>
            <a:rPr lang="ru-RU" sz="800" dirty="0" smtClean="0"/>
          </a:br>
          <a:endParaRPr lang="ru-RU" sz="800" dirty="0"/>
        </a:p>
      </dgm:t>
    </dgm:pt>
    <dgm:pt modelId="{905D9AA5-FE42-4F57-9CF3-C88900DFF1C6}" type="parTrans" cxnId="{5774384F-147B-434F-93DA-1F47A0C5ADBF}">
      <dgm:prSet/>
      <dgm:spPr/>
      <dgm:t>
        <a:bodyPr/>
        <a:lstStyle/>
        <a:p>
          <a:endParaRPr lang="ru-RU"/>
        </a:p>
      </dgm:t>
    </dgm:pt>
    <dgm:pt modelId="{EB5768C2-760F-453A-AC2F-180E14DFE9F5}" type="sibTrans" cxnId="{5774384F-147B-434F-93DA-1F47A0C5ADBF}">
      <dgm:prSet/>
      <dgm:spPr/>
      <dgm:t>
        <a:bodyPr/>
        <a:lstStyle/>
        <a:p>
          <a:endParaRPr lang="ru-RU"/>
        </a:p>
      </dgm:t>
    </dgm:pt>
    <dgm:pt modelId="{5901F1C0-FA36-4062-AC58-FE9612A5AB4C}">
      <dgm:prSet phldrT="[Текст]" custT="1"/>
      <dgm:spPr/>
      <dgm:t>
        <a:bodyPr/>
        <a:lstStyle/>
        <a:p>
          <a:r>
            <a:rPr lang="ru-RU" sz="1200" b="0" i="0" dirty="0" smtClean="0">
              <a:solidFill>
                <a:schemeClr val="tx1"/>
              </a:solidFill>
            </a:rPr>
            <a:t>нарушение межличностных отношений в семье, нарушение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детско-родительских отношений, семья в процессе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восстановления в родительских правах, семья в состоянии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развода, пренебрежение нуждами ребенка и т.д.</a:t>
          </a:r>
          <a:r>
            <a:rPr lang="ru-RU" sz="1200" dirty="0" smtClean="0">
              <a:solidFill>
                <a:schemeClr val="tx1"/>
              </a:solidFill>
            </a:rPr>
            <a:t/>
          </a:r>
          <a:br>
            <a:rPr lang="ru-RU" sz="1200" dirty="0" smtClean="0">
              <a:solidFill>
                <a:schemeClr val="tx1"/>
              </a:solidFill>
            </a:rPr>
          </a:br>
          <a:endParaRPr lang="ru-RU" sz="1200" dirty="0">
            <a:solidFill>
              <a:schemeClr val="tx1"/>
            </a:solidFill>
          </a:endParaRPr>
        </a:p>
      </dgm:t>
    </dgm:pt>
    <dgm:pt modelId="{76456A76-5E51-4933-B3AD-784C9FABCF87}" type="parTrans" cxnId="{939CB191-54C8-402A-A031-6DDCDB36310F}">
      <dgm:prSet/>
      <dgm:spPr/>
      <dgm:t>
        <a:bodyPr/>
        <a:lstStyle/>
        <a:p>
          <a:endParaRPr lang="ru-RU"/>
        </a:p>
      </dgm:t>
    </dgm:pt>
    <dgm:pt modelId="{A43E9C5F-1A6F-4F3F-9848-488756935CFE}" type="sibTrans" cxnId="{939CB191-54C8-402A-A031-6DDCDB36310F}">
      <dgm:prSet/>
      <dgm:spPr/>
      <dgm:t>
        <a:bodyPr/>
        <a:lstStyle/>
        <a:p>
          <a:endParaRPr lang="ru-RU"/>
        </a:p>
      </dgm:t>
    </dgm:pt>
    <dgm:pt modelId="{3D0F1BF4-DD23-4791-9DD2-666AEA3DA0AD}">
      <dgm:prSet phldrT="[Текст]"/>
      <dgm:spPr/>
      <dgm:t>
        <a:bodyPr/>
        <a:lstStyle/>
        <a:p>
          <a:r>
            <a:rPr lang="ru-RU" b="1" i="0" dirty="0" smtClean="0">
              <a:solidFill>
                <a:schemeClr val="tx1"/>
              </a:solidFill>
            </a:rPr>
            <a:t>Адаптационный</a:t>
          </a:r>
          <a:br>
            <a:rPr lang="ru-RU" b="1" i="0" dirty="0" smtClean="0">
              <a:solidFill>
                <a:schemeClr val="tx1"/>
              </a:solidFill>
            </a:rPr>
          </a:br>
          <a:r>
            <a:rPr lang="ru-RU" dirty="0" smtClean="0"/>
            <a:t/>
          </a:r>
          <a:br>
            <a:rPr lang="ru-RU" dirty="0" smtClean="0"/>
          </a:br>
          <a:endParaRPr lang="ru-RU" dirty="0"/>
        </a:p>
      </dgm:t>
    </dgm:pt>
    <dgm:pt modelId="{44BB69D0-9314-49FF-99CD-0C6EB2C43522}" type="parTrans" cxnId="{0B1AADA6-3C5F-4D6F-A624-CFBD54490D57}">
      <dgm:prSet/>
      <dgm:spPr/>
      <dgm:t>
        <a:bodyPr/>
        <a:lstStyle/>
        <a:p>
          <a:endParaRPr lang="ru-RU"/>
        </a:p>
      </dgm:t>
    </dgm:pt>
    <dgm:pt modelId="{E9517E1A-7448-4031-9428-72462B44DC46}" type="sibTrans" cxnId="{0B1AADA6-3C5F-4D6F-A624-CFBD54490D57}">
      <dgm:prSet/>
      <dgm:spPr/>
      <dgm:t>
        <a:bodyPr/>
        <a:lstStyle/>
        <a:p>
          <a:endParaRPr lang="ru-RU"/>
        </a:p>
      </dgm:t>
    </dgm:pt>
    <dgm:pt modelId="{470804BE-7698-4BE3-B37C-4F77C4DC6973}">
      <dgm:prSet phldrT="[Текст]" custT="1"/>
      <dgm:spPr/>
      <dgm:t>
        <a:bodyPr/>
        <a:lstStyle/>
        <a:p>
          <a:r>
            <a:rPr lang="ru-RU" sz="1200" b="0" i="0" dirty="0" smtClean="0">
              <a:solidFill>
                <a:schemeClr val="tx1"/>
              </a:solidFill>
            </a:rPr>
            <a:t>повторный брак у родителей, молодая семья с ребенком,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первый год нахождения ребенка в замещающей; семья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беженцев/вынужденных переселенцев с детьми, один из членов</a:t>
          </a:r>
          <a:br>
            <a:rPr lang="ru-RU" sz="1200" b="0" i="0" dirty="0" smtClean="0">
              <a:solidFill>
                <a:schemeClr val="tx1"/>
              </a:solidFill>
            </a:rPr>
          </a:br>
          <a:r>
            <a:rPr lang="ru-RU" sz="1200" b="0" i="0" dirty="0" smtClean="0">
              <a:solidFill>
                <a:schemeClr val="tx1"/>
              </a:solidFill>
            </a:rPr>
            <a:t>семьи вышел из мест лишения свободы и т.д.</a:t>
          </a:r>
          <a:r>
            <a:rPr lang="ru-RU" sz="1100" dirty="0" smtClean="0"/>
            <a:t/>
          </a:r>
          <a:br>
            <a:rPr lang="ru-RU" sz="1100" dirty="0" smtClean="0"/>
          </a:br>
          <a:endParaRPr lang="ru-RU" sz="1100" dirty="0"/>
        </a:p>
      </dgm:t>
    </dgm:pt>
    <dgm:pt modelId="{921D82DF-7277-4F2C-8953-FD51FAB22BAA}" type="parTrans" cxnId="{13F832EA-F15C-477A-A7A0-ACDC0C76F0F1}">
      <dgm:prSet/>
      <dgm:spPr/>
      <dgm:t>
        <a:bodyPr/>
        <a:lstStyle/>
        <a:p>
          <a:endParaRPr lang="ru-RU"/>
        </a:p>
      </dgm:t>
    </dgm:pt>
    <dgm:pt modelId="{4E4E9589-4BF7-4D1B-AE3A-BE34C395B767}" type="sibTrans" cxnId="{13F832EA-F15C-477A-A7A0-ACDC0C76F0F1}">
      <dgm:prSet/>
      <dgm:spPr/>
      <dgm:t>
        <a:bodyPr/>
        <a:lstStyle/>
        <a:p>
          <a:endParaRPr lang="ru-RU"/>
        </a:p>
      </dgm:t>
    </dgm:pt>
    <dgm:pt modelId="{D385E006-BFA7-4844-9F57-30A5A98F110C}">
      <dgm:prSet phldrT="[Текст]"/>
      <dgm:spPr/>
      <dgm:t>
        <a:bodyPr/>
        <a:lstStyle/>
        <a:p>
          <a:r>
            <a:rPr lang="ru-RU" b="1" i="0" dirty="0" smtClean="0">
              <a:solidFill>
                <a:schemeClr val="tx1"/>
              </a:solidFill>
            </a:rPr>
            <a:t>Базовый</a:t>
          </a:r>
          <a:br>
            <a:rPr lang="ru-RU" b="1" i="0" dirty="0" smtClean="0">
              <a:solidFill>
                <a:schemeClr val="tx1"/>
              </a:solidFill>
            </a:rPr>
          </a:br>
          <a:r>
            <a:rPr lang="ru-RU" dirty="0" smtClean="0"/>
            <a:t/>
          </a:r>
          <a:br>
            <a:rPr lang="ru-RU" dirty="0" smtClean="0"/>
          </a:br>
          <a:endParaRPr lang="ru-RU" dirty="0"/>
        </a:p>
      </dgm:t>
    </dgm:pt>
    <dgm:pt modelId="{3B04FF04-0117-4272-8C8F-E47DD5DFA2BB}" type="parTrans" cxnId="{444F914C-62AD-4883-918C-21DE4CCFFF0C}">
      <dgm:prSet/>
      <dgm:spPr/>
      <dgm:t>
        <a:bodyPr/>
        <a:lstStyle/>
        <a:p>
          <a:endParaRPr lang="ru-RU"/>
        </a:p>
      </dgm:t>
    </dgm:pt>
    <dgm:pt modelId="{B0013C48-C397-4F99-BAE3-3B01AC476AFD}" type="sibTrans" cxnId="{444F914C-62AD-4883-918C-21DE4CCFFF0C}">
      <dgm:prSet/>
      <dgm:spPr/>
      <dgm:t>
        <a:bodyPr/>
        <a:lstStyle/>
        <a:p>
          <a:endParaRPr lang="ru-RU"/>
        </a:p>
      </dgm:t>
    </dgm:pt>
    <dgm:pt modelId="{28D03BAA-8E8A-4327-8977-A2CB5988EA57}">
      <dgm:prSet phldrT="[Текст]"/>
      <dgm:spPr/>
      <dgm:t>
        <a:bodyPr/>
        <a:lstStyle/>
        <a:p>
          <a:r>
            <a:rPr lang="ru-RU" b="1" i="0" dirty="0" smtClean="0">
              <a:solidFill>
                <a:schemeClr val="tx1"/>
              </a:solidFill>
            </a:rPr>
            <a:t>Кризисный</a:t>
          </a:r>
          <a:br>
            <a:rPr lang="ru-RU" b="1" i="0" dirty="0" smtClean="0">
              <a:solidFill>
                <a:schemeClr val="tx1"/>
              </a:solidFill>
            </a:rPr>
          </a:br>
          <a:r>
            <a:rPr lang="ru-RU" dirty="0" smtClean="0"/>
            <a:t/>
          </a:r>
          <a:br>
            <a:rPr lang="ru-RU" dirty="0" smtClean="0"/>
          </a:br>
          <a:endParaRPr lang="ru-RU" dirty="0"/>
        </a:p>
      </dgm:t>
    </dgm:pt>
    <dgm:pt modelId="{90F09C29-3D51-4AC4-9FB5-6BE3680891D4}" type="sibTrans" cxnId="{BC667F43-C923-452B-8D37-589D1734B45F}">
      <dgm:prSet/>
      <dgm:spPr/>
      <dgm:t>
        <a:bodyPr/>
        <a:lstStyle/>
        <a:p>
          <a:endParaRPr lang="ru-RU"/>
        </a:p>
      </dgm:t>
    </dgm:pt>
    <dgm:pt modelId="{48898D74-8446-4ECA-9583-C9D63E7A02F8}" type="parTrans" cxnId="{BC667F43-C923-452B-8D37-589D1734B45F}">
      <dgm:prSet/>
      <dgm:spPr/>
      <dgm:t>
        <a:bodyPr/>
        <a:lstStyle/>
        <a:p>
          <a:endParaRPr lang="ru-RU"/>
        </a:p>
      </dgm:t>
    </dgm:pt>
    <dgm:pt modelId="{FAA21ED8-5250-40B1-B0F3-1FD8818F2993}">
      <dgm:prSet phldrT="[Текст]" custT="1"/>
      <dgm:spPr/>
      <dgm:t>
        <a:bodyPr/>
        <a:lstStyle/>
        <a:p>
          <a:r>
            <a:rPr lang="ru-RU" sz="1400" b="0" i="0" dirty="0" smtClean="0">
              <a:solidFill>
                <a:schemeClr val="tx1"/>
              </a:solidFill>
            </a:rPr>
            <a:t>повторный брак у родителей, молодая семья с ребенком,</a:t>
          </a:r>
          <a:br>
            <a:rPr lang="ru-RU" sz="1400" b="0" i="0" dirty="0" smtClean="0">
              <a:solidFill>
                <a:schemeClr val="tx1"/>
              </a:solidFill>
            </a:rPr>
          </a:br>
          <a:r>
            <a:rPr lang="ru-RU" sz="1400" b="0" i="0" dirty="0" smtClean="0">
              <a:solidFill>
                <a:schemeClr val="tx1"/>
              </a:solidFill>
            </a:rPr>
            <a:t>первый год нахождения ребенка в замещающей; семья</a:t>
          </a:r>
          <a:br>
            <a:rPr lang="ru-RU" sz="1400" b="0" i="0" dirty="0" smtClean="0">
              <a:solidFill>
                <a:schemeClr val="tx1"/>
              </a:solidFill>
            </a:rPr>
          </a:br>
          <a:r>
            <a:rPr lang="ru-RU" sz="1400" b="0" i="0" dirty="0" smtClean="0">
              <a:solidFill>
                <a:schemeClr val="tx1"/>
              </a:solidFill>
            </a:rPr>
            <a:t>беженцев/вынужденных переселенцев с детьми, один из членов</a:t>
          </a:r>
          <a:br>
            <a:rPr lang="ru-RU" sz="1400" b="0" i="0" dirty="0" smtClean="0">
              <a:solidFill>
                <a:schemeClr val="tx1"/>
              </a:solidFill>
            </a:rPr>
          </a:br>
          <a:r>
            <a:rPr lang="ru-RU" sz="1400" b="0" i="0" dirty="0" smtClean="0">
              <a:solidFill>
                <a:schemeClr val="tx1"/>
              </a:solidFill>
            </a:rPr>
            <a:t>семьи вышел из мест лишения свободы и т.д.</a:t>
          </a:r>
          <a:r>
            <a:rPr lang="ru-RU" sz="1400" dirty="0" smtClean="0">
              <a:solidFill>
                <a:schemeClr val="tx1"/>
              </a:solidFill>
            </a:rPr>
            <a:t/>
          </a:r>
          <a:br>
            <a:rPr lang="ru-RU" sz="1400" dirty="0" smtClean="0">
              <a:solidFill>
                <a:schemeClr val="tx1"/>
              </a:solidFill>
            </a:rPr>
          </a:br>
          <a:endParaRPr lang="ru-RU" sz="1400" dirty="0">
            <a:solidFill>
              <a:schemeClr val="tx1"/>
            </a:solidFill>
          </a:endParaRPr>
        </a:p>
      </dgm:t>
    </dgm:pt>
    <dgm:pt modelId="{2EC76C2F-96D0-42DA-B633-05EBDC26BDBA}" type="parTrans" cxnId="{8690FBFD-006B-4E5D-A060-81DF93010008}">
      <dgm:prSet/>
      <dgm:spPr/>
      <dgm:t>
        <a:bodyPr/>
        <a:lstStyle/>
        <a:p>
          <a:endParaRPr lang="ru-RU"/>
        </a:p>
      </dgm:t>
    </dgm:pt>
    <dgm:pt modelId="{400D0006-693C-4118-950A-9C4975C027A5}" type="sibTrans" cxnId="{8690FBFD-006B-4E5D-A060-81DF93010008}">
      <dgm:prSet/>
      <dgm:spPr/>
      <dgm:t>
        <a:bodyPr/>
        <a:lstStyle/>
        <a:p>
          <a:endParaRPr lang="ru-RU"/>
        </a:p>
      </dgm:t>
    </dgm:pt>
    <dgm:pt modelId="{0003E3FB-CB58-4D3D-B55A-4FBA08A16312}" type="pres">
      <dgm:prSet presAssocID="{3676AF1F-09C9-4E3B-B8C0-0D561564BDEB}" presName="Name0" presStyleCnt="0">
        <dgm:presLayoutVars>
          <dgm:dir/>
          <dgm:animLvl val="lvl"/>
          <dgm:resizeHandles val="exact"/>
        </dgm:presLayoutVars>
      </dgm:prSet>
      <dgm:spPr/>
    </dgm:pt>
    <dgm:pt modelId="{8B0AC47A-5430-434F-9978-335F2F2E0A01}" type="pres">
      <dgm:prSet presAssocID="{D9B2F8CA-C61D-4744-9B65-5349B15334B3}" presName="linNode" presStyleCnt="0"/>
      <dgm:spPr/>
    </dgm:pt>
    <dgm:pt modelId="{496CA9F1-77D2-4CC4-9FC3-029F60D21FAE}" type="pres">
      <dgm:prSet presAssocID="{D9B2F8CA-C61D-4744-9B65-5349B15334B3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C029BE-F5C5-4E1B-980B-36163112F669}" type="pres">
      <dgm:prSet presAssocID="{D9B2F8CA-C61D-4744-9B65-5349B15334B3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ECEC5-D407-40D3-996F-C949C003FAF7}" type="pres">
      <dgm:prSet presAssocID="{21DD2544-5404-4F74-B84B-5E2F60D59559}" presName="sp" presStyleCnt="0"/>
      <dgm:spPr/>
    </dgm:pt>
    <dgm:pt modelId="{70624388-3691-4E23-B989-B50FD68D818A}" type="pres">
      <dgm:prSet presAssocID="{28D03BAA-8E8A-4327-8977-A2CB5988EA57}" presName="linNode" presStyleCnt="0"/>
      <dgm:spPr/>
    </dgm:pt>
    <dgm:pt modelId="{A81347D0-5602-40EA-BD74-E0C364865F1C}" type="pres">
      <dgm:prSet presAssocID="{28D03BAA-8E8A-4327-8977-A2CB5988EA57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C1DAE0-D413-410C-8AE9-5DB8A57F50FF}" type="pres">
      <dgm:prSet presAssocID="{28D03BAA-8E8A-4327-8977-A2CB5988EA57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7240FE-785E-466C-B7D2-EA81C486EE8B}" type="pres">
      <dgm:prSet presAssocID="{90F09C29-3D51-4AC4-9FB5-6BE3680891D4}" presName="sp" presStyleCnt="0"/>
      <dgm:spPr/>
    </dgm:pt>
    <dgm:pt modelId="{E990636F-3606-41A0-8455-9C339E3E4772}" type="pres">
      <dgm:prSet presAssocID="{3D0F1BF4-DD23-4791-9DD2-666AEA3DA0AD}" presName="linNode" presStyleCnt="0"/>
      <dgm:spPr/>
    </dgm:pt>
    <dgm:pt modelId="{8138EBF9-043D-4282-9F8B-C22A361CBEC4}" type="pres">
      <dgm:prSet presAssocID="{3D0F1BF4-DD23-4791-9DD2-666AEA3DA0AD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CA2107-A45C-476E-88DD-F6B96ADB8B3D}" type="pres">
      <dgm:prSet presAssocID="{3D0F1BF4-DD23-4791-9DD2-666AEA3DA0AD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2C8942-8E90-4255-A019-5BFCAF211E1C}" type="pres">
      <dgm:prSet presAssocID="{E9517E1A-7448-4031-9428-72462B44DC46}" presName="sp" presStyleCnt="0"/>
      <dgm:spPr/>
    </dgm:pt>
    <dgm:pt modelId="{5C78DD09-761F-4E6A-989B-F644A8D54641}" type="pres">
      <dgm:prSet presAssocID="{D385E006-BFA7-4844-9F57-30A5A98F110C}" presName="linNode" presStyleCnt="0"/>
      <dgm:spPr/>
    </dgm:pt>
    <dgm:pt modelId="{B3385401-2D6A-4E32-BB53-AAC04D27892C}" type="pres">
      <dgm:prSet presAssocID="{D385E006-BFA7-4844-9F57-30A5A98F110C}" presName="parentText" presStyleLbl="node1" presStyleIdx="3" presStyleCnt="5" custLinFactNeighborX="2296" custLinFactNeighborY="-85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D53988-2256-48EC-B7C8-78F47E9F631B}" type="pres">
      <dgm:prSet presAssocID="{B0013C48-C397-4F99-BAE3-3B01AC476AFD}" presName="sp" presStyleCnt="0"/>
      <dgm:spPr/>
    </dgm:pt>
    <dgm:pt modelId="{2085B58A-51DC-4278-9121-DDD9ABC08EA0}" type="pres">
      <dgm:prSet presAssocID="{FAA21ED8-5250-40B1-B0F3-1FD8818F2993}" presName="linNode" presStyleCnt="0"/>
      <dgm:spPr/>
    </dgm:pt>
    <dgm:pt modelId="{4D1ABA07-63C1-4E70-8160-219E318C860C}" type="pres">
      <dgm:prSet presAssocID="{FAA21ED8-5250-40B1-B0F3-1FD8818F2993}" presName="parentText" presStyleLbl="node1" presStyleIdx="4" presStyleCnt="5" custScaleX="174200" custScaleY="103537" custLinFactX="8003" custLinFactNeighborX="100000" custLinFactNeighborY="-99306">
        <dgm:presLayoutVars>
          <dgm:chMax val="1"/>
          <dgm:bulletEnabled val="1"/>
        </dgm:presLayoutVars>
      </dgm:prSet>
      <dgm:spPr/>
    </dgm:pt>
  </dgm:ptLst>
  <dgm:cxnLst>
    <dgm:cxn modelId="{DCD37DEC-41AC-4BF5-A16C-D9E557352E70}" srcId="{3676AF1F-09C9-4E3B-B8C0-0D561564BDEB}" destId="{D9B2F8CA-C61D-4744-9B65-5349B15334B3}" srcOrd="0" destOrd="0" parTransId="{226FAD24-CADB-48D8-ADEB-56102EB47F6F}" sibTransId="{21DD2544-5404-4F74-B84B-5E2F60D59559}"/>
    <dgm:cxn modelId="{C1F48CDD-9D09-46D1-B194-F15FE70A709B}" type="presOf" srcId="{D9B2F8CA-C61D-4744-9B65-5349B15334B3}" destId="{496CA9F1-77D2-4CC4-9FC3-029F60D21FAE}" srcOrd="0" destOrd="0" presId="urn:microsoft.com/office/officeart/2005/8/layout/vList5"/>
    <dgm:cxn modelId="{BC667F43-C923-452B-8D37-589D1734B45F}" srcId="{3676AF1F-09C9-4E3B-B8C0-0D561564BDEB}" destId="{28D03BAA-8E8A-4327-8977-A2CB5988EA57}" srcOrd="1" destOrd="0" parTransId="{48898D74-8446-4ECA-9583-C9D63E7A02F8}" sibTransId="{90F09C29-3D51-4AC4-9FB5-6BE3680891D4}"/>
    <dgm:cxn modelId="{939CB191-54C8-402A-A031-6DDCDB36310F}" srcId="{28D03BAA-8E8A-4327-8977-A2CB5988EA57}" destId="{5901F1C0-FA36-4062-AC58-FE9612A5AB4C}" srcOrd="0" destOrd="0" parTransId="{76456A76-5E51-4933-B3AD-784C9FABCF87}" sibTransId="{A43E9C5F-1A6F-4F3F-9848-488756935CFE}"/>
    <dgm:cxn modelId="{5774384F-147B-434F-93DA-1F47A0C5ADBF}" srcId="{D9B2F8CA-C61D-4744-9B65-5349B15334B3}" destId="{3236841C-887B-48E8-BFE3-DE1566395E10}" srcOrd="0" destOrd="0" parTransId="{905D9AA5-FE42-4F57-9CF3-C88900DFF1C6}" sibTransId="{EB5768C2-760F-453A-AC2F-180E14DFE9F5}"/>
    <dgm:cxn modelId="{F7CA0978-A55D-4DB1-97A3-512C0DB36C52}" type="presOf" srcId="{3D0F1BF4-DD23-4791-9DD2-666AEA3DA0AD}" destId="{8138EBF9-043D-4282-9F8B-C22A361CBEC4}" srcOrd="0" destOrd="0" presId="urn:microsoft.com/office/officeart/2005/8/layout/vList5"/>
    <dgm:cxn modelId="{B98596E6-D54E-4867-9153-B23423588F7B}" type="presOf" srcId="{3236841C-887B-48E8-BFE3-DE1566395E10}" destId="{C0C029BE-F5C5-4E1B-980B-36163112F669}" srcOrd="0" destOrd="0" presId="urn:microsoft.com/office/officeart/2005/8/layout/vList5"/>
    <dgm:cxn modelId="{262DDA95-D283-49FC-8114-C99FB58CD33A}" type="presOf" srcId="{28D03BAA-8E8A-4327-8977-A2CB5988EA57}" destId="{A81347D0-5602-40EA-BD74-E0C364865F1C}" srcOrd="0" destOrd="0" presId="urn:microsoft.com/office/officeart/2005/8/layout/vList5"/>
    <dgm:cxn modelId="{30B309B1-1DA6-4EE0-9071-CA64987B3EB0}" type="presOf" srcId="{D385E006-BFA7-4844-9F57-30A5A98F110C}" destId="{B3385401-2D6A-4E32-BB53-AAC04D27892C}" srcOrd="0" destOrd="0" presId="urn:microsoft.com/office/officeart/2005/8/layout/vList5"/>
    <dgm:cxn modelId="{BA674726-6165-4125-82E4-BF0E52A8436D}" type="presOf" srcId="{3676AF1F-09C9-4E3B-B8C0-0D561564BDEB}" destId="{0003E3FB-CB58-4D3D-B55A-4FBA08A16312}" srcOrd="0" destOrd="0" presId="urn:microsoft.com/office/officeart/2005/8/layout/vList5"/>
    <dgm:cxn modelId="{EB9BC354-1844-48C4-9D43-3EBDFFFBC0B1}" type="presOf" srcId="{5901F1C0-FA36-4062-AC58-FE9612A5AB4C}" destId="{DCC1DAE0-D413-410C-8AE9-5DB8A57F50FF}" srcOrd="0" destOrd="0" presId="urn:microsoft.com/office/officeart/2005/8/layout/vList5"/>
    <dgm:cxn modelId="{13F832EA-F15C-477A-A7A0-ACDC0C76F0F1}" srcId="{3D0F1BF4-DD23-4791-9DD2-666AEA3DA0AD}" destId="{470804BE-7698-4BE3-B37C-4F77C4DC6973}" srcOrd="0" destOrd="0" parTransId="{921D82DF-7277-4F2C-8953-FD51FAB22BAA}" sibTransId="{4E4E9589-4BF7-4D1B-AE3A-BE34C395B767}"/>
    <dgm:cxn modelId="{8690FBFD-006B-4E5D-A060-81DF93010008}" srcId="{3676AF1F-09C9-4E3B-B8C0-0D561564BDEB}" destId="{FAA21ED8-5250-40B1-B0F3-1FD8818F2993}" srcOrd="4" destOrd="0" parTransId="{2EC76C2F-96D0-42DA-B633-05EBDC26BDBA}" sibTransId="{400D0006-693C-4118-950A-9C4975C027A5}"/>
    <dgm:cxn modelId="{0B1AADA6-3C5F-4D6F-A624-CFBD54490D57}" srcId="{3676AF1F-09C9-4E3B-B8C0-0D561564BDEB}" destId="{3D0F1BF4-DD23-4791-9DD2-666AEA3DA0AD}" srcOrd="2" destOrd="0" parTransId="{44BB69D0-9314-49FF-99CD-0C6EB2C43522}" sibTransId="{E9517E1A-7448-4031-9428-72462B44DC46}"/>
    <dgm:cxn modelId="{B78EA8CB-0387-4AA4-AA54-FAD2EFDFB435}" type="presOf" srcId="{470804BE-7698-4BE3-B37C-4F77C4DC6973}" destId="{85CA2107-A45C-476E-88DD-F6B96ADB8B3D}" srcOrd="0" destOrd="0" presId="urn:microsoft.com/office/officeart/2005/8/layout/vList5"/>
    <dgm:cxn modelId="{444F914C-62AD-4883-918C-21DE4CCFFF0C}" srcId="{3676AF1F-09C9-4E3B-B8C0-0D561564BDEB}" destId="{D385E006-BFA7-4844-9F57-30A5A98F110C}" srcOrd="3" destOrd="0" parTransId="{3B04FF04-0117-4272-8C8F-E47DD5DFA2BB}" sibTransId="{B0013C48-C397-4F99-BAE3-3B01AC476AFD}"/>
    <dgm:cxn modelId="{96D7DAD6-5CA8-492C-8F8C-725788E26B85}" type="presOf" srcId="{FAA21ED8-5250-40B1-B0F3-1FD8818F2993}" destId="{4D1ABA07-63C1-4E70-8160-219E318C860C}" srcOrd="0" destOrd="0" presId="urn:microsoft.com/office/officeart/2005/8/layout/vList5"/>
    <dgm:cxn modelId="{D0E8528B-20D6-4A60-9FAB-7BB5B3A73149}" type="presParOf" srcId="{0003E3FB-CB58-4D3D-B55A-4FBA08A16312}" destId="{8B0AC47A-5430-434F-9978-335F2F2E0A01}" srcOrd="0" destOrd="0" presId="urn:microsoft.com/office/officeart/2005/8/layout/vList5"/>
    <dgm:cxn modelId="{E9802BC7-EE02-413E-92FA-2793D02B6D93}" type="presParOf" srcId="{8B0AC47A-5430-434F-9978-335F2F2E0A01}" destId="{496CA9F1-77D2-4CC4-9FC3-029F60D21FAE}" srcOrd="0" destOrd="0" presId="urn:microsoft.com/office/officeart/2005/8/layout/vList5"/>
    <dgm:cxn modelId="{66ADF8C2-4163-4591-9868-8D7CE02BF5EF}" type="presParOf" srcId="{8B0AC47A-5430-434F-9978-335F2F2E0A01}" destId="{C0C029BE-F5C5-4E1B-980B-36163112F669}" srcOrd="1" destOrd="0" presId="urn:microsoft.com/office/officeart/2005/8/layout/vList5"/>
    <dgm:cxn modelId="{50DD569E-C081-49E2-BA32-76850C41B3CD}" type="presParOf" srcId="{0003E3FB-CB58-4D3D-B55A-4FBA08A16312}" destId="{B50ECEC5-D407-40D3-996F-C949C003FAF7}" srcOrd="1" destOrd="0" presId="urn:microsoft.com/office/officeart/2005/8/layout/vList5"/>
    <dgm:cxn modelId="{DD42AC7A-0329-4A44-9B62-35272C3F7205}" type="presParOf" srcId="{0003E3FB-CB58-4D3D-B55A-4FBA08A16312}" destId="{70624388-3691-4E23-B989-B50FD68D818A}" srcOrd="2" destOrd="0" presId="urn:microsoft.com/office/officeart/2005/8/layout/vList5"/>
    <dgm:cxn modelId="{AC454428-36B6-499A-B3BC-8E317CDFEC5C}" type="presParOf" srcId="{70624388-3691-4E23-B989-B50FD68D818A}" destId="{A81347D0-5602-40EA-BD74-E0C364865F1C}" srcOrd="0" destOrd="0" presId="urn:microsoft.com/office/officeart/2005/8/layout/vList5"/>
    <dgm:cxn modelId="{D97360EC-FB35-4954-B78C-F58604C0260E}" type="presParOf" srcId="{70624388-3691-4E23-B989-B50FD68D818A}" destId="{DCC1DAE0-D413-410C-8AE9-5DB8A57F50FF}" srcOrd="1" destOrd="0" presId="urn:microsoft.com/office/officeart/2005/8/layout/vList5"/>
    <dgm:cxn modelId="{DFB54AB1-41CF-439F-A754-F5AFDD862584}" type="presParOf" srcId="{0003E3FB-CB58-4D3D-B55A-4FBA08A16312}" destId="{367240FE-785E-466C-B7D2-EA81C486EE8B}" srcOrd="3" destOrd="0" presId="urn:microsoft.com/office/officeart/2005/8/layout/vList5"/>
    <dgm:cxn modelId="{94B7E10F-7828-441E-9B75-7FDF8BD5C127}" type="presParOf" srcId="{0003E3FB-CB58-4D3D-B55A-4FBA08A16312}" destId="{E990636F-3606-41A0-8455-9C339E3E4772}" srcOrd="4" destOrd="0" presId="urn:microsoft.com/office/officeart/2005/8/layout/vList5"/>
    <dgm:cxn modelId="{403B106F-5FB1-4AB3-8627-C13BEAC30ABA}" type="presParOf" srcId="{E990636F-3606-41A0-8455-9C339E3E4772}" destId="{8138EBF9-043D-4282-9F8B-C22A361CBEC4}" srcOrd="0" destOrd="0" presId="urn:microsoft.com/office/officeart/2005/8/layout/vList5"/>
    <dgm:cxn modelId="{A0C13166-D0E5-4FB5-BC42-74411E20D2C7}" type="presParOf" srcId="{E990636F-3606-41A0-8455-9C339E3E4772}" destId="{85CA2107-A45C-476E-88DD-F6B96ADB8B3D}" srcOrd="1" destOrd="0" presId="urn:microsoft.com/office/officeart/2005/8/layout/vList5"/>
    <dgm:cxn modelId="{613ACCF7-BF9C-4E73-BE71-C7F8DA81627E}" type="presParOf" srcId="{0003E3FB-CB58-4D3D-B55A-4FBA08A16312}" destId="{D62C8942-8E90-4255-A019-5BFCAF211E1C}" srcOrd="5" destOrd="0" presId="urn:microsoft.com/office/officeart/2005/8/layout/vList5"/>
    <dgm:cxn modelId="{0D921055-C3CA-4C51-A5C6-DBB2E9073C73}" type="presParOf" srcId="{0003E3FB-CB58-4D3D-B55A-4FBA08A16312}" destId="{5C78DD09-761F-4E6A-989B-F644A8D54641}" srcOrd="6" destOrd="0" presId="urn:microsoft.com/office/officeart/2005/8/layout/vList5"/>
    <dgm:cxn modelId="{DD32CAFE-18B8-4A0B-859C-65856B765DFD}" type="presParOf" srcId="{5C78DD09-761F-4E6A-989B-F644A8D54641}" destId="{B3385401-2D6A-4E32-BB53-AAC04D27892C}" srcOrd="0" destOrd="0" presId="urn:microsoft.com/office/officeart/2005/8/layout/vList5"/>
    <dgm:cxn modelId="{2A26D8AB-4FC5-493F-96C7-B04E5BBA9B49}" type="presParOf" srcId="{0003E3FB-CB58-4D3D-B55A-4FBA08A16312}" destId="{66D53988-2256-48EC-B7C8-78F47E9F631B}" srcOrd="7" destOrd="0" presId="urn:microsoft.com/office/officeart/2005/8/layout/vList5"/>
    <dgm:cxn modelId="{951BBE07-5C14-4AD3-A024-7BEAA5DBC410}" type="presParOf" srcId="{0003E3FB-CB58-4D3D-B55A-4FBA08A16312}" destId="{2085B58A-51DC-4278-9121-DDD9ABC08EA0}" srcOrd="8" destOrd="0" presId="urn:microsoft.com/office/officeart/2005/8/layout/vList5"/>
    <dgm:cxn modelId="{776927C2-E8C8-4EE4-BFA1-5399D5A0C22E}" type="presParOf" srcId="{2085B58A-51DC-4278-9121-DDD9ABC08EA0}" destId="{4D1ABA07-63C1-4E70-8160-219E318C860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D5DBE5-CA62-4849-9E14-3848ABE9E5E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EF62E2-6EDB-4042-BFDC-376100E6266E}">
      <dgm:prSet phldrT="[Текст]"/>
      <dgm:spPr/>
      <dgm:t>
        <a:bodyPr/>
        <a:lstStyle/>
        <a:p>
          <a:r>
            <a:rPr lang="ru-RU" dirty="0" smtClean="0"/>
            <a:t>Рассмотрение вопроса о постановке на социальное сопровождение</a:t>
          </a:r>
          <a:endParaRPr lang="ru-RU" dirty="0"/>
        </a:p>
      </dgm:t>
    </dgm:pt>
    <dgm:pt modelId="{E2313CE4-9F6D-4875-A0F2-2635FE64AFB7}" type="parTrans" cxnId="{544CEDB6-7CBC-4E00-ACC2-49F652987D00}">
      <dgm:prSet/>
      <dgm:spPr/>
      <dgm:t>
        <a:bodyPr/>
        <a:lstStyle/>
        <a:p>
          <a:endParaRPr lang="ru-RU"/>
        </a:p>
      </dgm:t>
    </dgm:pt>
    <dgm:pt modelId="{97D6CEE5-3999-4581-B75D-CFB398631C7C}" type="sibTrans" cxnId="{544CEDB6-7CBC-4E00-ACC2-49F652987D00}">
      <dgm:prSet/>
      <dgm:spPr/>
      <dgm:t>
        <a:bodyPr/>
        <a:lstStyle/>
        <a:p>
          <a:endParaRPr lang="ru-RU"/>
        </a:p>
      </dgm:t>
    </dgm:pt>
    <dgm:pt modelId="{D36D279B-7240-46A0-B505-2C48A200F205}">
      <dgm:prSet phldrT="[Текст]"/>
      <dgm:spPr/>
      <dgm:t>
        <a:bodyPr/>
        <a:lstStyle/>
        <a:p>
          <a:r>
            <a:rPr lang="ru-RU" dirty="0" smtClean="0"/>
            <a:t>Постановка семьи с детьми</a:t>
          </a:r>
          <a:endParaRPr lang="ru-RU" dirty="0"/>
        </a:p>
      </dgm:t>
    </dgm:pt>
    <dgm:pt modelId="{AECA2F93-2875-4018-8D4B-6FF610776887}" type="parTrans" cxnId="{54296647-27DC-4C1D-89CE-B9C715DAD294}">
      <dgm:prSet/>
      <dgm:spPr/>
      <dgm:t>
        <a:bodyPr/>
        <a:lstStyle/>
        <a:p>
          <a:endParaRPr lang="ru-RU"/>
        </a:p>
      </dgm:t>
    </dgm:pt>
    <dgm:pt modelId="{7DAD1A8C-E8BB-49A9-8D0F-51EEC5A66B69}" type="sibTrans" cxnId="{54296647-27DC-4C1D-89CE-B9C715DAD294}">
      <dgm:prSet/>
      <dgm:spPr/>
      <dgm:t>
        <a:bodyPr/>
        <a:lstStyle/>
        <a:p>
          <a:endParaRPr lang="ru-RU"/>
        </a:p>
      </dgm:t>
    </dgm:pt>
    <dgm:pt modelId="{91E79058-A829-46F7-A266-FEE60A57632D}">
      <dgm:prSet phldrT="[Текст]"/>
      <dgm:spPr/>
      <dgm:t>
        <a:bodyPr/>
        <a:lstStyle/>
        <a:p>
          <a:r>
            <a:rPr lang="ru-RU" dirty="0" smtClean="0"/>
            <a:t>Реализация ИППСУ</a:t>
          </a:r>
          <a:endParaRPr lang="ru-RU" dirty="0"/>
        </a:p>
      </dgm:t>
    </dgm:pt>
    <dgm:pt modelId="{D17873FF-F501-46EC-A3C3-BAA842F28ED8}" type="parTrans" cxnId="{FC3781A4-8402-4F2F-976C-48AFCD356BE5}">
      <dgm:prSet/>
      <dgm:spPr/>
      <dgm:t>
        <a:bodyPr/>
        <a:lstStyle/>
        <a:p>
          <a:endParaRPr lang="ru-RU"/>
        </a:p>
      </dgm:t>
    </dgm:pt>
    <dgm:pt modelId="{BC76DD94-1DA1-49EC-9AD6-23AC53FB0E98}" type="sibTrans" cxnId="{FC3781A4-8402-4F2F-976C-48AFCD356BE5}">
      <dgm:prSet/>
      <dgm:spPr/>
      <dgm:t>
        <a:bodyPr/>
        <a:lstStyle/>
        <a:p>
          <a:endParaRPr lang="ru-RU"/>
        </a:p>
      </dgm:t>
    </dgm:pt>
    <dgm:pt modelId="{463F4590-4746-47FC-BDE3-8735842F083F}" type="pres">
      <dgm:prSet presAssocID="{4ED5DBE5-CA62-4849-9E14-3848ABE9E5E3}" presName="rootnode" presStyleCnt="0">
        <dgm:presLayoutVars>
          <dgm:chMax/>
          <dgm:chPref/>
          <dgm:dir/>
          <dgm:animLvl val="lvl"/>
        </dgm:presLayoutVars>
      </dgm:prSet>
      <dgm:spPr/>
    </dgm:pt>
    <dgm:pt modelId="{86289BF7-E371-4EF6-9F27-9C80474DA874}" type="pres">
      <dgm:prSet presAssocID="{4BEF62E2-6EDB-4042-BFDC-376100E6266E}" presName="composite" presStyleCnt="0"/>
      <dgm:spPr/>
    </dgm:pt>
    <dgm:pt modelId="{6E3EB16F-80F4-4D2E-A1FC-EDC0890B6341}" type="pres">
      <dgm:prSet presAssocID="{4BEF62E2-6EDB-4042-BFDC-376100E6266E}" presName="LShape" presStyleLbl="alignNode1" presStyleIdx="0" presStyleCnt="5" custScaleX="79078" custScaleY="64997"/>
      <dgm:spPr/>
    </dgm:pt>
    <dgm:pt modelId="{F107BB7D-26D2-4C45-814B-B867BD17045C}" type="pres">
      <dgm:prSet presAssocID="{4BEF62E2-6EDB-4042-BFDC-376100E6266E}" presName="ParentText" presStyleLbl="revTx" presStyleIdx="0" presStyleCnt="3" custScaleX="86053" custScaleY="76098">
        <dgm:presLayoutVars>
          <dgm:chMax val="0"/>
          <dgm:chPref val="0"/>
          <dgm:bulletEnabled val="1"/>
        </dgm:presLayoutVars>
      </dgm:prSet>
      <dgm:spPr/>
    </dgm:pt>
    <dgm:pt modelId="{4C81C026-5025-4D05-AD3E-06C334E3058D}" type="pres">
      <dgm:prSet presAssocID="{4BEF62E2-6EDB-4042-BFDC-376100E6266E}" presName="Triangle" presStyleLbl="alignNode1" presStyleIdx="1" presStyleCnt="5"/>
      <dgm:spPr/>
    </dgm:pt>
    <dgm:pt modelId="{483BBB2F-B150-436B-9508-2F0A2730E914}" type="pres">
      <dgm:prSet presAssocID="{97D6CEE5-3999-4581-B75D-CFB398631C7C}" presName="sibTrans" presStyleCnt="0"/>
      <dgm:spPr/>
    </dgm:pt>
    <dgm:pt modelId="{C86F6CC7-2D81-4D6A-AC6B-829433E1F68D}" type="pres">
      <dgm:prSet presAssocID="{97D6CEE5-3999-4581-B75D-CFB398631C7C}" presName="space" presStyleCnt="0"/>
      <dgm:spPr/>
    </dgm:pt>
    <dgm:pt modelId="{9AA984DA-DC2B-46E7-8A95-53C141629199}" type="pres">
      <dgm:prSet presAssocID="{D36D279B-7240-46A0-B505-2C48A200F205}" presName="composite" presStyleCnt="0"/>
      <dgm:spPr/>
    </dgm:pt>
    <dgm:pt modelId="{8EEDA4EF-D44E-4FF2-923F-54AD0A82C6D9}" type="pres">
      <dgm:prSet presAssocID="{D36D279B-7240-46A0-B505-2C48A200F205}" presName="LShape" presStyleLbl="alignNode1" presStyleIdx="2" presStyleCnt="5" custScaleX="94784" custScaleY="85955" custLinFactNeighborX="-22066" custLinFactNeighborY="9969"/>
      <dgm:spPr/>
    </dgm:pt>
    <dgm:pt modelId="{9D3391DB-5879-4190-99A5-C3FB5AB03FD6}" type="pres">
      <dgm:prSet presAssocID="{D36D279B-7240-46A0-B505-2C48A200F205}" presName="ParentText" presStyleLbl="revTx" presStyleIdx="1" presStyleCnt="3" custScaleX="61506" custScaleY="76202" custLinFactNeighborX="-36016" custLinFactNeighborY="-352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5C6788-4409-4531-9D0A-B86B1027D3B5}" type="pres">
      <dgm:prSet presAssocID="{D36D279B-7240-46A0-B505-2C48A200F205}" presName="Triangle" presStyleLbl="alignNode1" presStyleIdx="3" presStyleCnt="5"/>
      <dgm:spPr/>
    </dgm:pt>
    <dgm:pt modelId="{E399034D-33A3-445B-8735-0536126370AC}" type="pres">
      <dgm:prSet presAssocID="{7DAD1A8C-E8BB-49A9-8D0F-51EEC5A66B69}" presName="sibTrans" presStyleCnt="0"/>
      <dgm:spPr/>
    </dgm:pt>
    <dgm:pt modelId="{96D21ED4-E177-4763-B3A8-D8B4B8FBC4FE}" type="pres">
      <dgm:prSet presAssocID="{7DAD1A8C-E8BB-49A9-8D0F-51EEC5A66B69}" presName="space" presStyleCnt="0"/>
      <dgm:spPr/>
    </dgm:pt>
    <dgm:pt modelId="{B213C8DD-7FC7-453E-BB13-90712EBFDF36}" type="pres">
      <dgm:prSet presAssocID="{91E79058-A829-46F7-A266-FEE60A57632D}" presName="composite" presStyleCnt="0"/>
      <dgm:spPr/>
    </dgm:pt>
    <dgm:pt modelId="{FE543E1C-1BB5-4516-AD28-2627443B2218}" type="pres">
      <dgm:prSet presAssocID="{91E79058-A829-46F7-A266-FEE60A57632D}" presName="LShape" presStyleLbl="alignNode1" presStyleIdx="4" presStyleCnt="5" custLinFactNeighborX="-29467" custLinFactNeighborY="27311"/>
      <dgm:spPr/>
      <dgm:t>
        <a:bodyPr/>
        <a:lstStyle/>
        <a:p>
          <a:endParaRPr lang="ru-RU"/>
        </a:p>
      </dgm:t>
    </dgm:pt>
    <dgm:pt modelId="{B4E50626-2040-46F4-9CAE-307713EBE4E0}" type="pres">
      <dgm:prSet presAssocID="{91E79058-A829-46F7-A266-FEE60A57632D}" presName="ParentText" presStyleLbl="revTx" presStyleIdx="2" presStyleCnt="3" custScaleX="74168" custScaleY="87040" custLinFactNeighborX="-37882" custLinFactNeighborY="21329">
        <dgm:presLayoutVars>
          <dgm:chMax val="0"/>
          <dgm:chPref val="0"/>
          <dgm:bulletEnabled val="1"/>
        </dgm:presLayoutVars>
      </dgm:prSet>
      <dgm:spPr/>
    </dgm:pt>
  </dgm:ptLst>
  <dgm:cxnLst>
    <dgm:cxn modelId="{72DCF404-BC64-436D-8698-1E02D01F58AD}" type="presOf" srcId="{D36D279B-7240-46A0-B505-2C48A200F205}" destId="{9D3391DB-5879-4190-99A5-C3FB5AB03FD6}" srcOrd="0" destOrd="0" presId="urn:microsoft.com/office/officeart/2009/3/layout/StepUpProcess"/>
    <dgm:cxn modelId="{07C5AD02-FEF0-480A-808D-736738CC69BC}" type="presOf" srcId="{4ED5DBE5-CA62-4849-9E14-3848ABE9E5E3}" destId="{463F4590-4746-47FC-BDE3-8735842F083F}" srcOrd="0" destOrd="0" presId="urn:microsoft.com/office/officeart/2009/3/layout/StepUpProcess"/>
    <dgm:cxn modelId="{FC3781A4-8402-4F2F-976C-48AFCD356BE5}" srcId="{4ED5DBE5-CA62-4849-9E14-3848ABE9E5E3}" destId="{91E79058-A829-46F7-A266-FEE60A57632D}" srcOrd="2" destOrd="0" parTransId="{D17873FF-F501-46EC-A3C3-BAA842F28ED8}" sibTransId="{BC76DD94-1DA1-49EC-9AD6-23AC53FB0E98}"/>
    <dgm:cxn modelId="{54296647-27DC-4C1D-89CE-B9C715DAD294}" srcId="{4ED5DBE5-CA62-4849-9E14-3848ABE9E5E3}" destId="{D36D279B-7240-46A0-B505-2C48A200F205}" srcOrd="1" destOrd="0" parTransId="{AECA2F93-2875-4018-8D4B-6FF610776887}" sibTransId="{7DAD1A8C-E8BB-49A9-8D0F-51EEC5A66B69}"/>
    <dgm:cxn modelId="{3B822DB9-C194-4678-A382-F7DA97AA8348}" type="presOf" srcId="{91E79058-A829-46F7-A266-FEE60A57632D}" destId="{B4E50626-2040-46F4-9CAE-307713EBE4E0}" srcOrd="0" destOrd="0" presId="urn:microsoft.com/office/officeart/2009/3/layout/StepUpProcess"/>
    <dgm:cxn modelId="{63A166C4-54B9-432D-9074-EC830EB26459}" type="presOf" srcId="{4BEF62E2-6EDB-4042-BFDC-376100E6266E}" destId="{F107BB7D-26D2-4C45-814B-B867BD17045C}" srcOrd="0" destOrd="0" presId="urn:microsoft.com/office/officeart/2009/3/layout/StepUpProcess"/>
    <dgm:cxn modelId="{544CEDB6-7CBC-4E00-ACC2-49F652987D00}" srcId="{4ED5DBE5-CA62-4849-9E14-3848ABE9E5E3}" destId="{4BEF62E2-6EDB-4042-BFDC-376100E6266E}" srcOrd="0" destOrd="0" parTransId="{E2313CE4-9F6D-4875-A0F2-2635FE64AFB7}" sibTransId="{97D6CEE5-3999-4581-B75D-CFB398631C7C}"/>
    <dgm:cxn modelId="{C0CB1BD1-C1C2-4BD6-AD19-F5046187CB07}" type="presParOf" srcId="{463F4590-4746-47FC-BDE3-8735842F083F}" destId="{86289BF7-E371-4EF6-9F27-9C80474DA874}" srcOrd="0" destOrd="0" presId="urn:microsoft.com/office/officeart/2009/3/layout/StepUpProcess"/>
    <dgm:cxn modelId="{FA225538-5F2B-4688-A534-C139E1098E4F}" type="presParOf" srcId="{86289BF7-E371-4EF6-9F27-9C80474DA874}" destId="{6E3EB16F-80F4-4D2E-A1FC-EDC0890B6341}" srcOrd="0" destOrd="0" presId="urn:microsoft.com/office/officeart/2009/3/layout/StepUpProcess"/>
    <dgm:cxn modelId="{1B9BA06D-B391-4278-9837-E7DCBC649B7E}" type="presParOf" srcId="{86289BF7-E371-4EF6-9F27-9C80474DA874}" destId="{F107BB7D-26D2-4C45-814B-B867BD17045C}" srcOrd="1" destOrd="0" presId="urn:microsoft.com/office/officeart/2009/3/layout/StepUpProcess"/>
    <dgm:cxn modelId="{F6016265-67F3-428F-A06F-D1793A0C684B}" type="presParOf" srcId="{86289BF7-E371-4EF6-9F27-9C80474DA874}" destId="{4C81C026-5025-4D05-AD3E-06C334E3058D}" srcOrd="2" destOrd="0" presId="urn:microsoft.com/office/officeart/2009/3/layout/StepUpProcess"/>
    <dgm:cxn modelId="{3AB62710-6F07-4C2E-8FD1-0F0DB2A4BC2F}" type="presParOf" srcId="{463F4590-4746-47FC-BDE3-8735842F083F}" destId="{483BBB2F-B150-436B-9508-2F0A2730E914}" srcOrd="1" destOrd="0" presId="urn:microsoft.com/office/officeart/2009/3/layout/StepUpProcess"/>
    <dgm:cxn modelId="{EC82E1AB-EEF3-45B1-9DEA-1237299C978A}" type="presParOf" srcId="{483BBB2F-B150-436B-9508-2F0A2730E914}" destId="{C86F6CC7-2D81-4D6A-AC6B-829433E1F68D}" srcOrd="0" destOrd="0" presId="urn:microsoft.com/office/officeart/2009/3/layout/StepUpProcess"/>
    <dgm:cxn modelId="{EBC6299F-B7F0-49E1-97EE-75C57586D46D}" type="presParOf" srcId="{463F4590-4746-47FC-BDE3-8735842F083F}" destId="{9AA984DA-DC2B-46E7-8A95-53C141629199}" srcOrd="2" destOrd="0" presId="urn:microsoft.com/office/officeart/2009/3/layout/StepUpProcess"/>
    <dgm:cxn modelId="{14A995F7-4CE6-4205-85D3-4AF2FD1B3492}" type="presParOf" srcId="{9AA984DA-DC2B-46E7-8A95-53C141629199}" destId="{8EEDA4EF-D44E-4FF2-923F-54AD0A82C6D9}" srcOrd="0" destOrd="0" presId="urn:microsoft.com/office/officeart/2009/3/layout/StepUpProcess"/>
    <dgm:cxn modelId="{AF69580A-8E4C-4D9C-A566-5322367A6117}" type="presParOf" srcId="{9AA984DA-DC2B-46E7-8A95-53C141629199}" destId="{9D3391DB-5879-4190-99A5-C3FB5AB03FD6}" srcOrd="1" destOrd="0" presId="urn:microsoft.com/office/officeart/2009/3/layout/StepUpProcess"/>
    <dgm:cxn modelId="{4849D085-A55B-4A36-8748-8ADD0FA7B931}" type="presParOf" srcId="{9AA984DA-DC2B-46E7-8A95-53C141629199}" destId="{1E5C6788-4409-4531-9D0A-B86B1027D3B5}" srcOrd="2" destOrd="0" presId="urn:microsoft.com/office/officeart/2009/3/layout/StepUpProcess"/>
    <dgm:cxn modelId="{2DF58DAD-02D7-4714-8ABD-5CD2C69B4BF9}" type="presParOf" srcId="{463F4590-4746-47FC-BDE3-8735842F083F}" destId="{E399034D-33A3-445B-8735-0536126370AC}" srcOrd="3" destOrd="0" presId="urn:microsoft.com/office/officeart/2009/3/layout/StepUpProcess"/>
    <dgm:cxn modelId="{CCC9842C-5467-4270-B463-B75F0BF910F1}" type="presParOf" srcId="{E399034D-33A3-445B-8735-0536126370AC}" destId="{96D21ED4-E177-4763-B3A8-D8B4B8FBC4FE}" srcOrd="0" destOrd="0" presId="urn:microsoft.com/office/officeart/2009/3/layout/StepUpProcess"/>
    <dgm:cxn modelId="{7F07B927-C1B7-4B89-AEF7-00BEAEC6A100}" type="presParOf" srcId="{463F4590-4746-47FC-BDE3-8735842F083F}" destId="{B213C8DD-7FC7-453E-BB13-90712EBFDF36}" srcOrd="4" destOrd="0" presId="urn:microsoft.com/office/officeart/2009/3/layout/StepUpProcess"/>
    <dgm:cxn modelId="{9BFB0F15-D622-4862-9218-2CFD9DBCC1CD}" type="presParOf" srcId="{B213C8DD-7FC7-453E-BB13-90712EBFDF36}" destId="{FE543E1C-1BB5-4516-AD28-2627443B2218}" srcOrd="0" destOrd="0" presId="urn:microsoft.com/office/officeart/2009/3/layout/StepUpProcess"/>
    <dgm:cxn modelId="{0F6709E0-91E7-417D-B8E5-0D421BE1043B}" type="presParOf" srcId="{B213C8DD-7FC7-453E-BB13-90712EBFDF36}" destId="{B4E50626-2040-46F4-9CAE-307713EBE4E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8028E-7210-4B75-A5D9-DB5503B6213D}">
      <dsp:nvSpPr>
        <dsp:cNvPr id="0" name=""/>
        <dsp:cNvSpPr/>
      </dsp:nvSpPr>
      <dsp:spPr>
        <a:xfrm>
          <a:off x="2611865" y="3051082"/>
          <a:ext cx="2409117" cy="24091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Социальное сопровождение</a:t>
          </a:r>
          <a:endParaRPr lang="ru-RU" sz="1800" kern="1200" dirty="0"/>
        </a:p>
      </dsp:txBody>
      <dsp:txXfrm>
        <a:off x="2964672" y="3403889"/>
        <a:ext cx="1703503" cy="1703503"/>
      </dsp:txXfrm>
    </dsp:sp>
    <dsp:sp modelId="{206C8F6E-F778-4958-B472-B3C3ABF3E491}">
      <dsp:nvSpPr>
        <dsp:cNvPr id="0" name=""/>
        <dsp:cNvSpPr/>
      </dsp:nvSpPr>
      <dsp:spPr>
        <a:xfrm rot="12900000">
          <a:off x="974184" y="2600820"/>
          <a:ext cx="1938385" cy="68659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6EF104-03EB-49CF-A98B-6C54594B2F07}">
      <dsp:nvSpPr>
        <dsp:cNvPr id="0" name=""/>
        <dsp:cNvSpPr/>
      </dsp:nvSpPr>
      <dsp:spPr>
        <a:xfrm>
          <a:off x="5130" y="1472749"/>
          <a:ext cx="2288661" cy="18309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Работа с семьями и детьми в СОП</a:t>
          </a:r>
          <a:endParaRPr lang="ru-RU" sz="2800" kern="1200" dirty="0"/>
        </a:p>
      </dsp:txBody>
      <dsp:txXfrm>
        <a:off x="58756" y="1526375"/>
        <a:ext cx="2181409" cy="1723677"/>
      </dsp:txXfrm>
    </dsp:sp>
    <dsp:sp modelId="{BDA07481-D092-43B6-884D-74B57974BAEE}">
      <dsp:nvSpPr>
        <dsp:cNvPr id="0" name=""/>
        <dsp:cNvSpPr/>
      </dsp:nvSpPr>
      <dsp:spPr>
        <a:xfrm rot="16200000">
          <a:off x="2847231" y="1625774"/>
          <a:ext cx="1938385" cy="68659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A5B569-73DE-4662-9765-3BA2B5D0B19A}">
      <dsp:nvSpPr>
        <dsp:cNvPr id="0" name=""/>
        <dsp:cNvSpPr/>
      </dsp:nvSpPr>
      <dsp:spPr>
        <a:xfrm>
          <a:off x="2672093" y="84416"/>
          <a:ext cx="2288661" cy="18309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Социальный контракт</a:t>
          </a:r>
          <a:endParaRPr lang="ru-RU" sz="2800" kern="1200" dirty="0"/>
        </a:p>
      </dsp:txBody>
      <dsp:txXfrm>
        <a:off x="2725719" y="138042"/>
        <a:ext cx="2181409" cy="1723677"/>
      </dsp:txXfrm>
    </dsp:sp>
    <dsp:sp modelId="{00C26E8D-5F0B-4818-974B-EAB2D5AACF17}">
      <dsp:nvSpPr>
        <dsp:cNvPr id="0" name=""/>
        <dsp:cNvSpPr/>
      </dsp:nvSpPr>
      <dsp:spPr>
        <a:xfrm rot="19500000">
          <a:off x="4720277" y="2600820"/>
          <a:ext cx="1938385" cy="686598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144334-1928-440D-93F1-F4F72090B682}">
      <dsp:nvSpPr>
        <dsp:cNvPr id="0" name=""/>
        <dsp:cNvSpPr/>
      </dsp:nvSpPr>
      <dsp:spPr>
        <a:xfrm>
          <a:off x="5339055" y="1472749"/>
          <a:ext cx="2288661" cy="183092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В рамках гранта «Мы вместе»</a:t>
          </a:r>
          <a:endParaRPr lang="ru-RU" sz="2800" kern="1200" dirty="0"/>
        </a:p>
      </dsp:txBody>
      <dsp:txXfrm>
        <a:off x="5392681" y="1526375"/>
        <a:ext cx="2181409" cy="17236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C029BE-F5C5-4E1B-980B-36163112F669}">
      <dsp:nvSpPr>
        <dsp:cNvPr id="0" name=""/>
        <dsp:cNvSpPr/>
      </dsp:nvSpPr>
      <dsp:spPr>
        <a:xfrm rot="5400000">
          <a:off x="5484894" y="-2236880"/>
          <a:ext cx="879847" cy="55762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0" i="0" kern="1200" dirty="0" smtClean="0">
              <a:solidFill>
                <a:schemeClr val="tx1"/>
              </a:solidFill>
            </a:rPr>
            <a:t>мать с новорожденным, имеющая намерение отказаться от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ребенка; семья с риском отказа от приемного ребенка или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ребенка-инвалида; несовершеннолетние родители, длительное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тяжелое заболевание и/или смерть одного из родителей в семье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с детьми, семья с детьми, пострадавшая в результате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чрезвычайной ситуации, нарушение прав ребенка т.д.</a:t>
          </a:r>
          <a:r>
            <a:rPr lang="ru-RU" sz="800" kern="1200" dirty="0" smtClean="0"/>
            <a:t/>
          </a:r>
          <a:br>
            <a:rPr lang="ru-RU" sz="800" kern="1200" dirty="0" smtClean="0"/>
          </a:br>
          <a:endParaRPr lang="ru-RU" sz="800" kern="1200" dirty="0"/>
        </a:p>
      </dsp:txBody>
      <dsp:txXfrm rot="-5400000">
        <a:off x="3136669" y="154296"/>
        <a:ext cx="5533348" cy="793945"/>
      </dsp:txXfrm>
    </dsp:sp>
    <dsp:sp modelId="{496CA9F1-77D2-4CC4-9FC3-029F60D21FAE}">
      <dsp:nvSpPr>
        <dsp:cNvPr id="0" name=""/>
        <dsp:cNvSpPr/>
      </dsp:nvSpPr>
      <dsp:spPr>
        <a:xfrm>
          <a:off x="0" y="1364"/>
          <a:ext cx="3136668" cy="1099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solidFill>
                <a:schemeClr val="tx1"/>
              </a:solidFill>
            </a:rPr>
            <a:t>Экстренный</a:t>
          </a:r>
          <a:br>
            <a:rPr lang="ru-RU" sz="2200" b="1" i="0" kern="1200" dirty="0" smtClean="0">
              <a:solidFill>
                <a:schemeClr val="tx1"/>
              </a:solidFill>
            </a:rPr>
          </a:br>
          <a:r>
            <a:rPr lang="ru-RU" sz="2200" kern="1200" dirty="0" smtClean="0"/>
            <a:t/>
          </a:r>
          <a:br>
            <a:rPr lang="ru-RU" sz="2200" kern="1200" dirty="0" smtClean="0"/>
          </a:br>
          <a:endParaRPr lang="ru-RU" sz="2200" kern="1200" dirty="0"/>
        </a:p>
      </dsp:txBody>
      <dsp:txXfrm>
        <a:off x="53688" y="55052"/>
        <a:ext cx="3029292" cy="992433"/>
      </dsp:txXfrm>
    </dsp:sp>
    <dsp:sp modelId="{DCC1DAE0-D413-410C-8AE9-5DB8A57F50FF}">
      <dsp:nvSpPr>
        <dsp:cNvPr id="0" name=""/>
        <dsp:cNvSpPr/>
      </dsp:nvSpPr>
      <dsp:spPr>
        <a:xfrm rot="5400000">
          <a:off x="5484894" y="-1082080"/>
          <a:ext cx="879847" cy="55762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0" i="0" kern="1200" dirty="0" smtClean="0">
              <a:solidFill>
                <a:schemeClr val="tx1"/>
              </a:solidFill>
            </a:rPr>
            <a:t>нарушение межличностных отношений в семье, нарушение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детско-родительских отношений, семья в процессе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восстановления в родительских правах, семья в состоянии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развода, пренебрежение нуждами ребенка и т.д.</a:t>
          </a:r>
          <a:r>
            <a:rPr lang="ru-RU" sz="1200" kern="1200" dirty="0" smtClean="0">
              <a:solidFill>
                <a:schemeClr val="tx1"/>
              </a:solidFill>
            </a:rPr>
            <a:t/>
          </a:r>
          <a:br>
            <a:rPr lang="ru-RU" sz="1200" kern="1200" dirty="0" smtClean="0">
              <a:solidFill>
                <a:schemeClr val="tx1"/>
              </a:solidFill>
            </a:rPr>
          </a:br>
          <a:endParaRPr lang="ru-RU" sz="1200" kern="1200" dirty="0">
            <a:solidFill>
              <a:schemeClr val="tx1"/>
            </a:solidFill>
          </a:endParaRPr>
        </a:p>
      </dsp:txBody>
      <dsp:txXfrm rot="-5400000">
        <a:off x="3136669" y="1309096"/>
        <a:ext cx="5533348" cy="793945"/>
      </dsp:txXfrm>
    </dsp:sp>
    <dsp:sp modelId="{A81347D0-5602-40EA-BD74-E0C364865F1C}">
      <dsp:nvSpPr>
        <dsp:cNvPr id="0" name=""/>
        <dsp:cNvSpPr/>
      </dsp:nvSpPr>
      <dsp:spPr>
        <a:xfrm>
          <a:off x="0" y="1156164"/>
          <a:ext cx="3136668" cy="1099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solidFill>
                <a:schemeClr val="tx1"/>
              </a:solidFill>
            </a:rPr>
            <a:t>Кризисный</a:t>
          </a:r>
          <a:br>
            <a:rPr lang="ru-RU" sz="2200" b="1" i="0" kern="1200" dirty="0" smtClean="0">
              <a:solidFill>
                <a:schemeClr val="tx1"/>
              </a:solidFill>
            </a:rPr>
          </a:br>
          <a:r>
            <a:rPr lang="ru-RU" sz="2200" kern="1200" dirty="0" smtClean="0"/>
            <a:t/>
          </a:r>
          <a:br>
            <a:rPr lang="ru-RU" sz="2200" kern="1200" dirty="0" smtClean="0"/>
          </a:br>
          <a:endParaRPr lang="ru-RU" sz="2200" kern="1200" dirty="0"/>
        </a:p>
      </dsp:txBody>
      <dsp:txXfrm>
        <a:off x="53688" y="1209852"/>
        <a:ext cx="3029292" cy="992433"/>
      </dsp:txXfrm>
    </dsp:sp>
    <dsp:sp modelId="{85CA2107-A45C-476E-88DD-F6B96ADB8B3D}">
      <dsp:nvSpPr>
        <dsp:cNvPr id="0" name=""/>
        <dsp:cNvSpPr/>
      </dsp:nvSpPr>
      <dsp:spPr>
        <a:xfrm rot="5400000">
          <a:off x="5484894" y="72720"/>
          <a:ext cx="879847" cy="55762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0" i="0" kern="1200" dirty="0" smtClean="0">
              <a:solidFill>
                <a:schemeClr val="tx1"/>
              </a:solidFill>
            </a:rPr>
            <a:t>повторный брак у родителей, молодая семья с ребенком,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первый год нахождения ребенка в замещающей; семья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беженцев/вынужденных переселенцев с детьми, один из членов</a:t>
          </a:r>
          <a:br>
            <a:rPr lang="ru-RU" sz="1200" b="0" i="0" kern="1200" dirty="0" smtClean="0">
              <a:solidFill>
                <a:schemeClr val="tx1"/>
              </a:solidFill>
            </a:rPr>
          </a:br>
          <a:r>
            <a:rPr lang="ru-RU" sz="1200" b="0" i="0" kern="1200" dirty="0" smtClean="0">
              <a:solidFill>
                <a:schemeClr val="tx1"/>
              </a:solidFill>
            </a:rPr>
            <a:t>семьи вышел из мест лишения свободы и т.д.</a:t>
          </a:r>
          <a:r>
            <a:rPr lang="ru-RU" sz="1100" kern="1200" dirty="0" smtClean="0"/>
            <a:t/>
          </a:r>
          <a:br>
            <a:rPr lang="ru-RU" sz="1100" kern="1200" dirty="0" smtClean="0"/>
          </a:br>
          <a:endParaRPr lang="ru-RU" sz="1100" kern="1200" dirty="0"/>
        </a:p>
      </dsp:txBody>
      <dsp:txXfrm rot="-5400000">
        <a:off x="3136669" y="2463897"/>
        <a:ext cx="5533348" cy="793945"/>
      </dsp:txXfrm>
    </dsp:sp>
    <dsp:sp modelId="{8138EBF9-043D-4282-9F8B-C22A361CBEC4}">
      <dsp:nvSpPr>
        <dsp:cNvPr id="0" name=""/>
        <dsp:cNvSpPr/>
      </dsp:nvSpPr>
      <dsp:spPr>
        <a:xfrm>
          <a:off x="0" y="2310965"/>
          <a:ext cx="3136668" cy="1099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solidFill>
                <a:schemeClr val="tx1"/>
              </a:solidFill>
            </a:rPr>
            <a:t>Адаптационный</a:t>
          </a:r>
          <a:br>
            <a:rPr lang="ru-RU" sz="2200" b="1" i="0" kern="1200" dirty="0" smtClean="0">
              <a:solidFill>
                <a:schemeClr val="tx1"/>
              </a:solidFill>
            </a:rPr>
          </a:br>
          <a:r>
            <a:rPr lang="ru-RU" sz="2200" kern="1200" dirty="0" smtClean="0"/>
            <a:t/>
          </a:r>
          <a:br>
            <a:rPr lang="ru-RU" sz="2200" kern="1200" dirty="0" smtClean="0"/>
          </a:br>
          <a:endParaRPr lang="ru-RU" sz="2200" kern="1200" dirty="0"/>
        </a:p>
      </dsp:txBody>
      <dsp:txXfrm>
        <a:off x="53688" y="2364653"/>
        <a:ext cx="3029292" cy="992433"/>
      </dsp:txXfrm>
    </dsp:sp>
    <dsp:sp modelId="{B3385401-2D6A-4E32-BB53-AAC04D27892C}">
      <dsp:nvSpPr>
        <dsp:cNvPr id="0" name=""/>
        <dsp:cNvSpPr/>
      </dsp:nvSpPr>
      <dsp:spPr>
        <a:xfrm>
          <a:off x="72017" y="3456383"/>
          <a:ext cx="3136668" cy="1099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i="0" kern="1200" dirty="0" smtClean="0">
              <a:solidFill>
                <a:schemeClr val="tx1"/>
              </a:solidFill>
            </a:rPr>
            <a:t>Базовый</a:t>
          </a:r>
          <a:br>
            <a:rPr lang="ru-RU" sz="2200" b="1" i="0" kern="1200" dirty="0" smtClean="0">
              <a:solidFill>
                <a:schemeClr val="tx1"/>
              </a:solidFill>
            </a:rPr>
          </a:br>
          <a:r>
            <a:rPr lang="ru-RU" sz="2200" kern="1200" dirty="0" smtClean="0"/>
            <a:t/>
          </a:r>
          <a:br>
            <a:rPr lang="ru-RU" sz="2200" kern="1200" dirty="0" smtClean="0"/>
          </a:br>
          <a:endParaRPr lang="ru-RU" sz="2200" kern="1200" dirty="0"/>
        </a:p>
      </dsp:txBody>
      <dsp:txXfrm>
        <a:off x="125705" y="3510071"/>
        <a:ext cx="3029292" cy="992433"/>
      </dsp:txXfrm>
    </dsp:sp>
    <dsp:sp modelId="{4D1ABA07-63C1-4E70-8160-219E318C860C}">
      <dsp:nvSpPr>
        <dsp:cNvPr id="0" name=""/>
        <dsp:cNvSpPr/>
      </dsp:nvSpPr>
      <dsp:spPr>
        <a:xfrm>
          <a:off x="3254227" y="3528388"/>
          <a:ext cx="5458740" cy="11387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i="0" kern="1200" dirty="0" smtClean="0">
              <a:solidFill>
                <a:schemeClr val="tx1"/>
              </a:solidFill>
            </a:rPr>
            <a:t>повторный брак у родителей, молодая семья с ребенком,</a:t>
          </a:r>
          <a:br>
            <a:rPr lang="ru-RU" sz="1400" b="0" i="0" kern="1200" dirty="0" smtClean="0">
              <a:solidFill>
                <a:schemeClr val="tx1"/>
              </a:solidFill>
            </a:rPr>
          </a:br>
          <a:r>
            <a:rPr lang="ru-RU" sz="1400" b="0" i="0" kern="1200" dirty="0" smtClean="0">
              <a:solidFill>
                <a:schemeClr val="tx1"/>
              </a:solidFill>
            </a:rPr>
            <a:t>первый год нахождения ребенка в замещающей; семья</a:t>
          </a:r>
          <a:br>
            <a:rPr lang="ru-RU" sz="1400" b="0" i="0" kern="1200" dirty="0" smtClean="0">
              <a:solidFill>
                <a:schemeClr val="tx1"/>
              </a:solidFill>
            </a:rPr>
          </a:br>
          <a:r>
            <a:rPr lang="ru-RU" sz="1400" b="0" i="0" kern="1200" dirty="0" smtClean="0">
              <a:solidFill>
                <a:schemeClr val="tx1"/>
              </a:solidFill>
            </a:rPr>
            <a:t>беженцев/вынужденных переселенцев с детьми, один из членов</a:t>
          </a:r>
          <a:br>
            <a:rPr lang="ru-RU" sz="1400" b="0" i="0" kern="1200" dirty="0" smtClean="0">
              <a:solidFill>
                <a:schemeClr val="tx1"/>
              </a:solidFill>
            </a:rPr>
          </a:br>
          <a:r>
            <a:rPr lang="ru-RU" sz="1400" b="0" i="0" kern="1200" dirty="0" smtClean="0">
              <a:solidFill>
                <a:schemeClr val="tx1"/>
              </a:solidFill>
            </a:rPr>
            <a:t>семьи вышел из мест лишения свободы и т.д.</a:t>
          </a:r>
          <a:r>
            <a:rPr lang="ru-RU" sz="1400" kern="1200" dirty="0" smtClean="0">
              <a:solidFill>
                <a:schemeClr val="tx1"/>
              </a:solidFill>
            </a:rPr>
            <a:t/>
          </a:r>
          <a:br>
            <a:rPr lang="ru-RU" sz="1400" kern="1200" dirty="0" smtClean="0">
              <a:solidFill>
                <a:schemeClr val="tx1"/>
              </a:solidFill>
            </a:rPr>
          </a:br>
          <a:endParaRPr lang="ru-RU" sz="1400" kern="1200" dirty="0">
            <a:solidFill>
              <a:schemeClr val="tx1"/>
            </a:solidFill>
          </a:endParaRPr>
        </a:p>
      </dsp:txBody>
      <dsp:txXfrm>
        <a:off x="3309814" y="3583975"/>
        <a:ext cx="5347566" cy="10275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3EB16F-80F4-4D2E-A1FC-EDC0890B6341}">
      <dsp:nvSpPr>
        <dsp:cNvPr id="0" name=""/>
        <dsp:cNvSpPr/>
      </dsp:nvSpPr>
      <dsp:spPr>
        <a:xfrm rot="5400000">
          <a:off x="517233" y="1348032"/>
          <a:ext cx="1001731" cy="2027967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07BB7D-26D2-4C45-814B-B867BD17045C}">
      <dsp:nvSpPr>
        <dsp:cNvPr id="0" name=""/>
        <dsp:cNvSpPr/>
      </dsp:nvSpPr>
      <dsp:spPr>
        <a:xfrm>
          <a:off x="151691" y="2088537"/>
          <a:ext cx="1992349" cy="15443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Рассмотрение вопроса о постановке на социальное сопровождение</a:t>
          </a:r>
          <a:endParaRPr lang="ru-RU" sz="1900" kern="1200" dirty="0"/>
        </a:p>
      </dsp:txBody>
      <dsp:txXfrm>
        <a:off x="151691" y="2088537"/>
        <a:ext cx="1992349" cy="1544378"/>
      </dsp:txXfrm>
    </dsp:sp>
    <dsp:sp modelId="{4C81C026-5025-4D05-AD3E-06C334E3058D}">
      <dsp:nvSpPr>
        <dsp:cNvPr id="0" name=""/>
        <dsp:cNvSpPr/>
      </dsp:nvSpPr>
      <dsp:spPr>
        <a:xfrm>
          <a:off x="1868654" y="890956"/>
          <a:ext cx="436841" cy="436841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EDA4EF-D44E-4FF2-923F-54AD0A82C6D9}">
      <dsp:nvSpPr>
        <dsp:cNvPr id="0" name=""/>
        <dsp:cNvSpPr/>
      </dsp:nvSpPr>
      <dsp:spPr>
        <a:xfrm rot="5400000">
          <a:off x="2557292" y="840411"/>
          <a:ext cx="1324734" cy="2430750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391DB-5879-4190-99A5-C3FB5AB03FD6}">
      <dsp:nvSpPr>
        <dsp:cNvPr id="0" name=""/>
        <dsp:cNvSpPr/>
      </dsp:nvSpPr>
      <dsp:spPr>
        <a:xfrm>
          <a:off x="2369437" y="1556030"/>
          <a:ext cx="1424023" cy="1546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Постановка семьи с детьми</a:t>
          </a:r>
          <a:endParaRPr lang="ru-RU" sz="1900" kern="1200" dirty="0"/>
        </a:p>
      </dsp:txBody>
      <dsp:txXfrm>
        <a:off x="2369437" y="1556030"/>
        <a:ext cx="1424023" cy="1546489"/>
      </dsp:txXfrm>
    </dsp:sp>
    <dsp:sp modelId="{1E5C6788-4409-4531-9D0A-B86B1027D3B5}">
      <dsp:nvSpPr>
        <dsp:cNvPr id="0" name=""/>
        <dsp:cNvSpPr/>
      </dsp:nvSpPr>
      <dsp:spPr>
        <a:xfrm>
          <a:off x="4636101" y="431084"/>
          <a:ext cx="436841" cy="436841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543E1C-1BB5-4516-AD28-2627443B2218}">
      <dsp:nvSpPr>
        <dsp:cNvPr id="0" name=""/>
        <dsp:cNvSpPr/>
      </dsp:nvSpPr>
      <dsp:spPr>
        <a:xfrm rot="5400000">
          <a:off x="4892199" y="470954"/>
          <a:ext cx="1541195" cy="2564515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E50626-2040-46F4-9CAE-307713EBE4E0}">
      <dsp:nvSpPr>
        <dsp:cNvPr id="0" name=""/>
        <dsp:cNvSpPr/>
      </dsp:nvSpPr>
      <dsp:spPr>
        <a:xfrm>
          <a:off x="4812593" y="1380648"/>
          <a:ext cx="1717181" cy="1766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Реализация ИППСУ</a:t>
          </a:r>
          <a:endParaRPr lang="ru-RU" sz="1900" kern="1200" dirty="0"/>
        </a:p>
      </dsp:txBody>
      <dsp:txXfrm>
        <a:off x="4812593" y="1380648"/>
        <a:ext cx="1717181" cy="17664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50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5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9"/>
            <a:ext cx="5966666" cy="2423347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1"/>
            <a:ext cx="3346704" cy="639763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1"/>
            <a:ext cx="3346704" cy="639763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23" y="731521"/>
            <a:ext cx="4017085" cy="4894731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4"/>
            <a:ext cx="3388660" cy="21395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5"/>
            <a:ext cx="4114800" cy="312780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"/>
            <a:ext cx="9144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2" y="3"/>
            <a:ext cx="1728788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7322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7322" y="3602037"/>
            <a:ext cx="6593681" cy="1655763"/>
          </a:xfrm>
        </p:spPr>
        <p:txBody>
          <a:bodyPr>
            <a:normAutofit/>
          </a:bodyPr>
          <a:lstStyle>
            <a:lvl1pPr marL="0" indent="0" algn="l">
              <a:buNone/>
              <a:defRPr sz="1500" cap="all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08133" y="5410204"/>
            <a:ext cx="2057400" cy="365125"/>
          </a:xfrm>
        </p:spPr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07325" y="5410204"/>
            <a:ext cx="3843665" cy="365125"/>
          </a:xfrm>
        </p:spPr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2693" y="5410200"/>
            <a:ext cx="578317" cy="365125"/>
          </a:xfrm>
        </p:spPr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4026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0600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1419236"/>
            <a:ext cx="7429500" cy="2852737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9" y="4424363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35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9085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9" y="2249485"/>
            <a:ext cx="3658792" cy="354171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5"/>
            <a:ext cx="3656408" cy="354171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985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19131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521" y="2249487"/>
            <a:ext cx="3487337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60" y="3073406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7" y="2249485"/>
            <a:ext cx="348495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3073406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94298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1338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241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30" y="609607"/>
            <a:ext cx="2892028" cy="163988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1" y="592668"/>
            <a:ext cx="4418407" cy="519853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30" y="2249485"/>
            <a:ext cx="2892028" cy="354171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3880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5" y="609609"/>
            <a:ext cx="4450881" cy="1639887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5550" y="609608"/>
            <a:ext cx="2750019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5"/>
            <a:ext cx="4450883" cy="354171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0568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7" y="4304665"/>
            <a:ext cx="7434267" cy="81935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7" y="606425"/>
            <a:ext cx="7434267" cy="3299779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4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3857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7" cy="3429000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4419609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3925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62" y="4309919"/>
            <a:ext cx="7429503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77635" y="732393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914333"/>
            <a:r>
              <a:rPr lang="en-US" sz="6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903028" y="276497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914333"/>
            <a:r>
              <a:rPr lang="en-US" sz="6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81773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3" y="2134041"/>
            <a:ext cx="7429501" cy="2511835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7" y="4657659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1852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4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45943" y="3360263"/>
            <a:ext cx="2406551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8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78161" y="3363435"/>
            <a:ext cx="2396873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41" y="2674463"/>
            <a:ext cx="2396227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41" y="3360263"/>
            <a:ext cx="2396227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3508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64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7" y="4404605"/>
            <a:ext cx="2396431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7" y="2666999"/>
            <a:ext cx="2396431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7" y="4980861"/>
            <a:ext cx="2396431" cy="8178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1" y="4404605"/>
            <a:ext cx="2400300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800" y="2666999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66"/>
            <a:ext cx="2400300" cy="8103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7" y="4404603"/>
            <a:ext cx="2393056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41" y="2666999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41" y="4980864"/>
            <a:ext cx="2396227" cy="81034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4060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2952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6" y="609607"/>
            <a:ext cx="1503759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7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5146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41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3567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5588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6774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4255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43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4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70653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3689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403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9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3" y="27306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7970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6" indent="0">
              <a:buNone/>
              <a:defRPr sz="2800"/>
            </a:lvl2pPr>
            <a:lvl3pPr marL="914333" indent="0">
              <a:buNone/>
              <a:defRPr sz="2400"/>
            </a:lvl3pPr>
            <a:lvl4pPr marL="1371498" indent="0">
              <a:buNone/>
              <a:defRPr sz="2000"/>
            </a:lvl4pPr>
            <a:lvl5pPr marL="1828664" indent="0">
              <a:buNone/>
              <a:defRPr sz="2000"/>
            </a:lvl5pPr>
            <a:lvl6pPr marL="2285829" indent="0">
              <a:buNone/>
              <a:defRPr sz="2000"/>
            </a:lvl6pPr>
            <a:lvl7pPr marL="2742995" indent="0">
              <a:buNone/>
              <a:defRPr sz="2000"/>
            </a:lvl7pPr>
            <a:lvl8pPr marL="3200160" indent="0">
              <a:buNone/>
              <a:defRPr sz="2000"/>
            </a:lvl8pPr>
            <a:lvl9pPr marL="3657326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53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66" indent="0">
              <a:buNone/>
              <a:defRPr sz="1200"/>
            </a:lvl2pPr>
            <a:lvl3pPr marL="914333" indent="0">
              <a:buNone/>
              <a:defRPr sz="1000"/>
            </a:lvl3pPr>
            <a:lvl4pPr marL="1371498" indent="0">
              <a:buNone/>
              <a:defRPr sz="900"/>
            </a:lvl4pPr>
            <a:lvl5pPr marL="1828664" indent="0">
              <a:buNone/>
              <a:defRPr sz="900"/>
            </a:lvl5pPr>
            <a:lvl6pPr marL="2285829" indent="0">
              <a:buNone/>
              <a:defRPr sz="900"/>
            </a:lvl6pPr>
            <a:lvl7pPr marL="2742995" indent="0">
              <a:buNone/>
              <a:defRPr sz="900"/>
            </a:lvl7pPr>
            <a:lvl8pPr marL="3200160" indent="0">
              <a:buNone/>
              <a:defRPr sz="900"/>
            </a:lvl8pPr>
            <a:lvl9pPr marL="3657326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7455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6922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760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"/>
            <a:ext cx="9144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2" y="3"/>
            <a:ext cx="1728788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7322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7322" y="3602037"/>
            <a:ext cx="6593681" cy="1655763"/>
          </a:xfrm>
        </p:spPr>
        <p:txBody>
          <a:bodyPr>
            <a:normAutofit/>
          </a:bodyPr>
          <a:lstStyle>
            <a:lvl1pPr marL="0" indent="0" algn="l">
              <a:buNone/>
              <a:defRPr sz="1500" cap="all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08133" y="5410204"/>
            <a:ext cx="2057400" cy="365125"/>
          </a:xfrm>
        </p:spPr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07325" y="5410204"/>
            <a:ext cx="3843665" cy="365125"/>
          </a:xfrm>
        </p:spPr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2691" y="5410200"/>
            <a:ext cx="578317" cy="365125"/>
          </a:xfrm>
        </p:spPr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3477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6121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1419234"/>
            <a:ext cx="7429500" cy="2852737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9" y="4424363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35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2672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9" y="2249485"/>
            <a:ext cx="3658792" cy="354171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5"/>
            <a:ext cx="3656408" cy="354171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2120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19131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521" y="2249487"/>
            <a:ext cx="3487337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60" y="3073405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7" y="2249485"/>
            <a:ext cx="348495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3073405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31110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4028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1454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30" y="609607"/>
            <a:ext cx="2892028" cy="163988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1" y="592668"/>
            <a:ext cx="4418407" cy="519853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30" y="2249485"/>
            <a:ext cx="2892028" cy="354171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63420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5" y="609607"/>
            <a:ext cx="4450881" cy="1639887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5548" y="609608"/>
            <a:ext cx="2750019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5"/>
            <a:ext cx="4450883" cy="354171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194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7" y="4304665"/>
            <a:ext cx="7434267" cy="81935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7" y="606425"/>
            <a:ext cx="7434267" cy="3299779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4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48046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7" cy="3429000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4419607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2641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62" y="4309919"/>
            <a:ext cx="7429503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77635" y="732393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914333"/>
            <a:r>
              <a:rPr lang="en-US" sz="6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903028" y="276497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914333"/>
            <a:r>
              <a:rPr lang="en-US" sz="6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492539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3" y="2134041"/>
            <a:ext cx="7429501" cy="2511835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7" y="4657659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3098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4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45943" y="3360263"/>
            <a:ext cx="2406551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8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78161" y="3363435"/>
            <a:ext cx="2396873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9" y="2674463"/>
            <a:ext cx="2396227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9" y="3360263"/>
            <a:ext cx="2396227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067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64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7" y="4404603"/>
            <a:ext cx="2396431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7" y="2666999"/>
            <a:ext cx="2396431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7" y="4980861"/>
            <a:ext cx="2396431" cy="8178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1" y="4404603"/>
            <a:ext cx="2400300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8" y="2666999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65"/>
            <a:ext cx="2400300" cy="8103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7" y="4404602"/>
            <a:ext cx="2393056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40" y="2666999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9" y="4980862"/>
            <a:ext cx="2396227" cy="81034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61922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89303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6" y="609607"/>
            <a:ext cx="1503759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7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2877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"/>
            <a:ext cx="9144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2" y="1"/>
            <a:ext cx="1728788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7322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7322" y="3602037"/>
            <a:ext cx="6593681" cy="1655763"/>
          </a:xfrm>
        </p:spPr>
        <p:txBody>
          <a:bodyPr>
            <a:normAutofit/>
          </a:bodyPr>
          <a:lstStyle>
            <a:lvl1pPr marL="0" indent="0" algn="l">
              <a:buNone/>
              <a:defRPr sz="1500" cap="all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08133" y="5410202"/>
            <a:ext cx="2057400" cy="365125"/>
          </a:xfrm>
        </p:spPr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07321" y="5410202"/>
            <a:ext cx="3843665" cy="365125"/>
          </a:xfrm>
        </p:spPr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2685" y="5410200"/>
            <a:ext cx="578317" cy="365125"/>
          </a:xfrm>
        </p:spPr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6589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4405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1419230"/>
            <a:ext cx="7429500" cy="2852737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9" y="4424363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35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33514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9" y="2249485"/>
            <a:ext cx="3658792" cy="354171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5"/>
            <a:ext cx="3656408" cy="354171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213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19130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518" y="2249487"/>
            <a:ext cx="3487337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60" y="3073401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7" y="2249485"/>
            <a:ext cx="348495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3073401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69070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817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947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30" y="609605"/>
            <a:ext cx="2892028" cy="163988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1" y="592668"/>
            <a:ext cx="4418407" cy="519853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30" y="2249485"/>
            <a:ext cx="2892028" cy="354171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80837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2" y="609603"/>
            <a:ext cx="4450881" cy="1639887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5542" y="609605"/>
            <a:ext cx="2750019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5"/>
            <a:ext cx="4450883" cy="354171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83339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7" y="4304665"/>
            <a:ext cx="7434267" cy="81935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7" y="606425"/>
            <a:ext cx="7434267" cy="3299779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4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25578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7" cy="3429000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4419603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99341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4309919"/>
            <a:ext cx="7429503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77635" y="732393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914333"/>
            <a:r>
              <a:rPr lang="en-US" sz="6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903028" y="276497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914333"/>
            <a:r>
              <a:rPr lang="en-US" sz="6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089872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2134041"/>
            <a:ext cx="7429501" cy="2511835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5" y="4657658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05270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2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45942" y="3360263"/>
            <a:ext cx="2406551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8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78161" y="3363435"/>
            <a:ext cx="2396873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3" y="2674463"/>
            <a:ext cx="2396227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8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3" y="3360263"/>
            <a:ext cx="2396227" cy="243093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28031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2" y="4404599"/>
            <a:ext cx="2396431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2" y="2666999"/>
            <a:ext cx="2396431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2" y="4980859"/>
            <a:ext cx="2396431" cy="8178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1" y="4404599"/>
            <a:ext cx="2400300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2" y="2666999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61"/>
            <a:ext cx="2400300" cy="81034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7" y="4404598"/>
            <a:ext cx="2393056" cy="576263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1500" b="0" cap="all" baseline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4" y="2666999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5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3" y="4980858"/>
            <a:ext cx="2396227" cy="81034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7011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32102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3" y="609604"/>
            <a:ext cx="1503759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4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9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17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1.xml"/><Relationship Id="rId16" Type="http://schemas.openxmlformats.org/officeDocument/2006/relationships/slideLayout" Target="../slideLayouts/slideLayout55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49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5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17" Type="http://schemas.openxmlformats.org/officeDocument/2006/relationships/slideLayout" Target="../slideLayouts/slideLayout73.xml"/><Relationship Id="rId2" Type="http://schemas.openxmlformats.org/officeDocument/2006/relationships/slideLayout" Target="../slideLayouts/slideLayout58.xml"/><Relationship Id="rId16" Type="http://schemas.openxmlformats.org/officeDocument/2006/relationships/slideLayout" Target="../slideLayouts/slideLayout72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0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"/>
            <a:ext cx="9144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0716" y="3"/>
            <a:ext cx="9040416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4" y="618517"/>
            <a:ext cx="7429499" cy="1478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4" y="2249486"/>
            <a:ext cx="7429499" cy="35417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 defTabSz="914333"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51" y="5883276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 defTabSz="914333"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292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34" tIns="45717" rIns="91434" bIns="45717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77368E72-968F-4349-9BD1-FEC9B77717A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33"/>
              <a:t>16.02.2021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99D061F9-0779-4035-8964-3ED6ABA3D72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33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458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ctr" defTabSz="91433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5" indent="-342875" algn="l" defTabSz="91433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95" indent="-285729" algn="l" defTabSz="91433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15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80" indent="-228582" algn="l" defTabSz="91433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46" indent="-228582" algn="l" defTabSz="91433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11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9" indent="-228582" algn="l" defTabSz="91433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3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9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5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9143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"/>
            <a:ext cx="9144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0716" y="3"/>
            <a:ext cx="9040416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4" y="618517"/>
            <a:ext cx="7429499" cy="1478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4" y="2249486"/>
            <a:ext cx="7429499" cy="35417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 defTabSz="914333"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9" y="5883276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 defTabSz="914333"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1474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"/>
            <a:ext cx="9144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0716" y="1"/>
            <a:ext cx="9040416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2" y="618517"/>
            <a:ext cx="7429499" cy="14785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2" y="2249486"/>
            <a:ext cx="7429499" cy="35417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77368E72-968F-4349-9BD1-FEC9B77717A3}" type="datetimeFigureOut">
              <a:rPr lang="ru-RU" smtClean="0">
                <a:solidFill>
                  <a:prstClr val="white">
                    <a:tint val="75000"/>
                  </a:prstClr>
                </a:solidFill>
              </a:rPr>
              <a:pPr defTabSz="914333"/>
              <a:t>16.02.2021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3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33"/>
            <a:fld id="{99D061F9-0779-4035-8964-3ED6ABA3D726}" type="slidenum">
              <a:rPr lang="ru-RU" smtClean="0">
                <a:solidFill>
                  <a:prstClr val="white">
                    <a:tint val="75000"/>
                  </a:prstClr>
                </a:solidFill>
              </a:rPr>
              <a:pPr defTabSz="914333"/>
              <a:t>‹#›</a:t>
            </a:fld>
            <a:endParaRPr lang="ru-RU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7995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SzPct val="125000"/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80920" cy="316835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Социальная сопровождение семей с детьми, находящихся в трудной жизненной ситуации и социально опасном положении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199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404664"/>
            <a:ext cx="889461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u="sng" dirty="0" smtClean="0">
                <a:solidFill>
                  <a:srgbClr val="FF0000"/>
                </a:solidFill>
              </a:rPr>
              <a:t>Федеральный </a:t>
            </a:r>
            <a:r>
              <a:rPr lang="ru-RU" b="1" u="sng" dirty="0">
                <a:solidFill>
                  <a:srgbClr val="FF0000"/>
                </a:solidFill>
              </a:rPr>
              <a:t>закон от 28.12.2013 N 442-ФЗ (ред. от 21.07.2014) </a:t>
            </a:r>
            <a:r>
              <a:rPr lang="ru-RU" b="1" u="sng" dirty="0" smtClean="0">
                <a:solidFill>
                  <a:srgbClr val="FF0000"/>
                </a:solidFill>
              </a:rPr>
              <a:t>«Об </a:t>
            </a:r>
            <a:r>
              <a:rPr lang="ru-RU" b="1" u="sng" dirty="0">
                <a:solidFill>
                  <a:srgbClr val="FF0000"/>
                </a:solidFill>
              </a:rPr>
              <a:t>основах</a:t>
            </a:r>
          </a:p>
          <a:p>
            <a:pPr algn="just"/>
            <a:r>
              <a:rPr lang="ru-RU" b="1" u="sng" dirty="0">
                <a:solidFill>
                  <a:srgbClr val="FF0000"/>
                </a:solidFill>
              </a:rPr>
              <a:t>социального обслуживания граждан в Российской </a:t>
            </a:r>
            <a:r>
              <a:rPr lang="ru-RU" b="1" u="sng" dirty="0" smtClean="0">
                <a:solidFill>
                  <a:srgbClr val="FF0000"/>
                </a:solidFill>
              </a:rPr>
              <a:t>Федерации»</a:t>
            </a:r>
          </a:p>
          <a:p>
            <a:pPr algn="just"/>
            <a:endParaRPr lang="ru-RU" b="1" u="sng" dirty="0">
              <a:solidFill>
                <a:srgbClr val="FF0000"/>
              </a:solidFill>
            </a:endParaRPr>
          </a:p>
          <a:p>
            <a:pPr algn="just"/>
            <a:r>
              <a:rPr lang="ru-RU" b="1" dirty="0"/>
              <a:t>Статья 22. Содействие в предоставлении медицинской, психологической,</a:t>
            </a:r>
          </a:p>
          <a:p>
            <a:pPr algn="just"/>
            <a:r>
              <a:rPr lang="ru-RU" b="1" dirty="0"/>
              <a:t>педагогической, юридической, социальной помощи, не относящейся к</a:t>
            </a:r>
          </a:p>
          <a:p>
            <a:pPr algn="just"/>
            <a:r>
              <a:rPr lang="ru-RU" b="1" dirty="0"/>
              <a:t>социальным услугам (социальное сопровождение</a:t>
            </a:r>
            <a:r>
              <a:rPr lang="ru-RU" b="1" dirty="0" smtClean="0"/>
              <a:t>)</a:t>
            </a:r>
          </a:p>
          <a:p>
            <a:pPr algn="just"/>
            <a:endParaRPr lang="ru-RU" b="1" dirty="0"/>
          </a:p>
          <a:p>
            <a:pPr algn="just"/>
            <a:r>
              <a:rPr lang="ru-RU" dirty="0"/>
              <a:t>1. При необходимости гражданам, в том числе родителям, опекунам,</a:t>
            </a:r>
          </a:p>
          <a:p>
            <a:pPr algn="just"/>
            <a:r>
              <a:rPr lang="ru-RU" dirty="0"/>
              <a:t>попечителям, иным законным представителям несовершеннолетних детей,</a:t>
            </a:r>
          </a:p>
          <a:p>
            <a:pPr algn="just"/>
            <a:r>
              <a:rPr lang="ru-RU" dirty="0"/>
              <a:t>оказывается содействие в предоставлении медицинской, психологической,</a:t>
            </a:r>
          </a:p>
          <a:p>
            <a:pPr algn="just"/>
            <a:r>
              <a:rPr lang="ru-RU" dirty="0"/>
              <a:t>педагогической, юридической, социальной помощи, не относящейся к</a:t>
            </a:r>
          </a:p>
          <a:p>
            <a:pPr algn="just"/>
            <a:r>
              <a:rPr lang="ru-RU" dirty="0"/>
              <a:t>социальным услугам (социальное сопровождение).</a:t>
            </a:r>
          </a:p>
          <a:p>
            <a:pPr algn="just"/>
            <a:r>
              <a:rPr lang="ru-RU" dirty="0"/>
              <a:t>2. Социальное сопровождение осуществляется путем привлечения организаций,</a:t>
            </a:r>
          </a:p>
          <a:p>
            <a:pPr algn="just"/>
            <a:r>
              <a:rPr lang="ru-RU" dirty="0"/>
              <a:t>предоставляющих такую помощь, на основе межведомственного взаимодействия</a:t>
            </a:r>
          </a:p>
          <a:p>
            <a:pPr algn="just"/>
            <a:r>
              <a:rPr lang="ru-RU" dirty="0"/>
              <a:t>в соответствии со статьей 28 настоящего Федерального закона. Мероприятия по</a:t>
            </a:r>
          </a:p>
          <a:p>
            <a:pPr algn="just"/>
            <a:r>
              <a:rPr lang="ru-RU" dirty="0"/>
              <a:t>социальному сопровождению отражаются в индивидуальной программе.</a:t>
            </a:r>
          </a:p>
        </p:txBody>
      </p:sp>
    </p:spTree>
    <p:extLst>
      <p:ext uri="{BB962C8B-B14F-4D97-AF65-F5344CB8AC3E}">
        <p14:creationId xmlns:p14="http://schemas.microsoft.com/office/powerpoint/2010/main" val="3997497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712968" cy="6480720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dirty="0" smtClean="0"/>
              <a:t>	</a:t>
            </a:r>
            <a:r>
              <a:rPr lang="ru-RU" sz="1800" dirty="0" smtClean="0"/>
              <a:t>Основной </a:t>
            </a:r>
            <a:r>
              <a:rPr lang="ru-RU" sz="1800" u="sng" dirty="0" smtClean="0">
                <a:solidFill>
                  <a:srgbClr val="FF0000"/>
                </a:solidFill>
              </a:rPr>
              <a:t>целью</a:t>
            </a:r>
            <a:r>
              <a:rPr lang="ru-RU" sz="1800" dirty="0" smtClean="0"/>
              <a:t> социального сопровождения является помощь в реализации медицинских, психологических, педагогических, юридических, социальных проблем, повышение качества жизни, уровня социального обслуживания, в интересах предупреждения и преодоления семейного неблагополучия, сохранения семьи для ребенка.</a:t>
            </a:r>
          </a:p>
          <a:p>
            <a:pPr marL="45720" indent="0" algn="just">
              <a:buNone/>
            </a:pPr>
            <a:r>
              <a:rPr lang="ru-RU" sz="1800" dirty="0" smtClean="0"/>
              <a:t>Задачи:</a:t>
            </a:r>
          </a:p>
          <a:p>
            <a:pPr algn="just">
              <a:buFontTx/>
              <a:buChar char="-"/>
            </a:pPr>
            <a:r>
              <a:rPr lang="ru-RU" sz="1800" dirty="0"/>
              <a:t>о</a:t>
            </a:r>
            <a:r>
              <a:rPr lang="ru-RU" sz="1800" dirty="0" smtClean="0"/>
              <a:t>беспечение тесного межведомственного, внутриотраслевого взаимодействия по социальному сопровождению семей с детьми;</a:t>
            </a:r>
          </a:p>
          <a:p>
            <a:pPr algn="just">
              <a:buFontTx/>
              <a:buChar char="-"/>
            </a:pPr>
            <a:r>
              <a:rPr lang="ru-RU" sz="1800" dirty="0" smtClean="0"/>
              <a:t>обеспечение профилактики и/или преодоления кризисных ситуаций в семье, помощь в создании условий для успешной адаптации, социализации детей, содействие укреплению семьи;</a:t>
            </a:r>
          </a:p>
          <a:p>
            <a:pPr algn="just">
              <a:buFontTx/>
              <a:buChar char="-"/>
            </a:pPr>
            <a:r>
              <a:rPr lang="ru-RU" sz="1800" dirty="0"/>
              <a:t>п</a:t>
            </a:r>
            <a:r>
              <a:rPr lang="ru-RU" sz="1800" dirty="0" smtClean="0"/>
              <a:t>овышение психолого-педагогической компетентности родителей;</a:t>
            </a:r>
          </a:p>
          <a:p>
            <a:pPr algn="just">
              <a:buFontTx/>
              <a:buChar char="-"/>
            </a:pPr>
            <a:r>
              <a:rPr lang="ru-RU" sz="1800" dirty="0"/>
              <a:t>о</a:t>
            </a:r>
            <a:r>
              <a:rPr lang="ru-RU" sz="1800" dirty="0" smtClean="0"/>
              <a:t>беспечение профилактики насилия, жестокого обращения,  нарушения прав и законных интересов детей;</a:t>
            </a:r>
          </a:p>
          <a:p>
            <a:pPr algn="just">
              <a:buFontTx/>
              <a:buChar char="-"/>
            </a:pPr>
            <a:r>
              <a:rPr lang="ru-RU" sz="1800" dirty="0"/>
              <a:t>с</a:t>
            </a:r>
            <a:r>
              <a:rPr lang="ru-RU" sz="1800" dirty="0" smtClean="0"/>
              <a:t>оздание условий для сокращения социального сиротства, отказов от детей в семье и в родильных домах, предотвращения лишения родительских прав;</a:t>
            </a:r>
          </a:p>
          <a:p>
            <a:pPr algn="just">
              <a:buFontTx/>
              <a:buChar char="-"/>
            </a:pPr>
            <a:r>
              <a:rPr lang="ru-RU" sz="1800" dirty="0"/>
              <a:t>и</a:t>
            </a:r>
            <a:r>
              <a:rPr lang="ru-RU" sz="1800" dirty="0" smtClean="0"/>
              <a:t>спользование эффективных методов и методик работы с семьей с детьми, направленных на активизацию ее внутренних ресурсов, снижение иждивенческих настроений, формирование чувства ответственности за воспитание детей и содействующих выходу семьи на </a:t>
            </a:r>
            <a:r>
              <a:rPr lang="ru-RU" sz="1800" dirty="0" err="1" smtClean="0"/>
              <a:t>самообеспечение</a:t>
            </a:r>
            <a:r>
              <a:rPr lang="ru-RU" sz="1800" dirty="0" smtClean="0"/>
              <a:t>, в том числе путем заключения социального контракта.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064041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80086169"/>
              </p:ext>
            </p:extLst>
          </p:nvPr>
        </p:nvGraphicFramePr>
        <p:xfrm>
          <a:off x="1115616" y="836712"/>
          <a:ext cx="763284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26020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699096" y="341815"/>
            <a:ext cx="9144000" cy="10803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33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 rot="1736682">
            <a:off x="8619076" y="5815543"/>
            <a:ext cx="720080" cy="864096"/>
          </a:xfrm>
          <a:prstGeom prst="triangle">
            <a:avLst/>
          </a:prstGeom>
          <a:solidFill>
            <a:srgbClr val="004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33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79592" y="615692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33"/>
            <a:r>
              <a:rPr lang="ru-RU" b="1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0" name="Шестиугольник 4"/>
          <p:cNvSpPr/>
          <p:nvPr/>
        </p:nvSpPr>
        <p:spPr bwMode="auto">
          <a:xfrm>
            <a:off x="971600" y="407445"/>
            <a:ext cx="6480720" cy="68577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0320" tIns="20320" rIns="20320" bIns="20320" spcCol="1270" anchor="ctr"/>
          <a:lstStyle/>
          <a:p>
            <a:pPr defTabSz="711146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E5481D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1 002,6 </a:t>
            </a:r>
            <a:r>
              <a:rPr lang="ru-RU" sz="2000" dirty="0">
                <a:solidFill>
                  <a:srgbClr val="E5481D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человек – население Калужской области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0664"/>
            <a:ext cx="576064" cy="884835"/>
          </a:xfrm>
          <a:prstGeom prst="rect">
            <a:avLst/>
          </a:prstGeom>
        </p:spPr>
      </p:pic>
      <p:sp>
        <p:nvSpPr>
          <p:cNvPr id="27" name="Шестиугольник 4"/>
          <p:cNvSpPr/>
          <p:nvPr/>
        </p:nvSpPr>
        <p:spPr bwMode="auto">
          <a:xfrm>
            <a:off x="988666" y="902705"/>
            <a:ext cx="8280920" cy="68577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0320" tIns="20320" rIns="20320" bIns="20320" spcCol="1270" anchor="ctr"/>
          <a:lstStyle/>
          <a:p>
            <a:pPr defTabSz="711146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2000" b="1" dirty="0">
                <a:solidFill>
                  <a:srgbClr val="E5481D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</a:t>
            </a:r>
            <a:r>
              <a:rPr lang="en-US" sz="2000" b="1" dirty="0">
                <a:solidFill>
                  <a:srgbClr val="E5481D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02,8</a:t>
            </a:r>
            <a:r>
              <a:rPr lang="ru-RU" sz="2000" dirty="0">
                <a:solidFill>
                  <a:srgbClr val="E5481D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тыс. человек с доходами ниже величины прожиточного минимума</a:t>
            </a:r>
          </a:p>
        </p:txBody>
      </p:sp>
      <p:sp>
        <p:nvSpPr>
          <p:cNvPr id="28" name="Шестиугольник 4"/>
          <p:cNvSpPr/>
          <p:nvPr/>
        </p:nvSpPr>
        <p:spPr bwMode="auto">
          <a:xfrm>
            <a:off x="102580" y="2426929"/>
            <a:ext cx="4176464" cy="685771"/>
          </a:xfrm>
          <a:prstGeom prst="rect">
            <a:avLst/>
          </a:prstGeom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0320" tIns="20320" rIns="20320" bIns="20320" spcCol="1270" anchor="ctr"/>
          <a:lstStyle/>
          <a:p>
            <a:pPr defTabSz="711146">
              <a:lnSpc>
                <a:spcPct val="90000"/>
              </a:lnSpc>
              <a:spcAft>
                <a:spcPct val="35000"/>
              </a:spcAft>
              <a:defRPr/>
            </a:pPr>
            <a:endParaRPr lang="ru-RU" sz="1600" dirty="0">
              <a:solidFill>
                <a:srgbClr val="E5481D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39652" y="1948239"/>
            <a:ext cx="5544616" cy="428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740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муниципальных образований Калужской области по значению среднемесячной номинальной начисленной заработной платы</a:t>
            </a:r>
            <a:b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8064" y="1796827"/>
            <a:ext cx="3724268" cy="452543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3528" y="1169421"/>
            <a:ext cx="482453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 defTabSz="914333"/>
            <a:r>
              <a:rPr lang="ru-RU" dirty="0">
                <a:solidFill>
                  <a:srgbClr val="1F497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состав первой («зеленой») группы вошли муниципальные образования, диапазон среднемесячной номинальной начисленной заработной платы которых составляет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indent="450215" algn="just" defTabSz="914333"/>
            <a:r>
              <a:rPr lang="ru-RU" b="1" u="sng" dirty="0">
                <a:solidFill>
                  <a:srgbClr val="28886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38 до 47,5 </a:t>
            </a:r>
            <a:r>
              <a:rPr lang="ru-RU" dirty="0">
                <a:solidFill>
                  <a:srgbClr val="1F497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тыс. руб.</a:t>
            </a:r>
          </a:p>
          <a:p>
            <a:pPr indent="450215" algn="just" defTabSz="914333"/>
            <a:r>
              <a:rPr lang="ru-RU" dirty="0">
                <a:solidFill>
                  <a:srgbClr val="1F497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Вторая («желтая») группа муниципальных районов имеет значение среднемесячной номинальной начисленной заработной платы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</a:t>
            </a:r>
          </a:p>
          <a:p>
            <a:pPr indent="450215" algn="just" defTabSz="914333"/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u="sng" dirty="0">
                <a:solidFill>
                  <a:srgbClr val="F79646">
                    <a:lumMod val="75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29 до 38 тыс. руб. </a:t>
            </a:r>
          </a:p>
          <a:p>
            <a:pPr indent="450215" algn="just" defTabSz="914333"/>
            <a:r>
              <a:rPr lang="ru-RU" dirty="0">
                <a:solidFill>
                  <a:srgbClr val="1F497D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Третья («красная») группа муниципальных образований характеризуется диапазоном среднемесячной номинальной начисленной заработной платы </a:t>
            </a:r>
          </a:p>
          <a:p>
            <a:pPr indent="450215" algn="just" defTabSz="914333"/>
            <a:r>
              <a:rPr lang="ru-RU" b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20 до 29 тыс. руб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prstClr val="black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0664"/>
            <a:ext cx="576064" cy="88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630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Социальный контракт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социальный контракт - соглашение, которое заключено между </a:t>
            </a:r>
            <a:r>
              <a:rPr lang="ru-RU" b="1" u="sng" dirty="0">
                <a:solidFill>
                  <a:schemeClr val="accent6">
                    <a:lumMod val="75000"/>
                  </a:schemeClr>
                </a:solidFill>
              </a:rPr>
              <a:t>гражданином и органом социальной защиты населения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по месту жительства или месту пребывания гражданина и в соответствии с которым орган социальной защиты населения обязуется оказать гражданину государственную социальную помощь, гражданин - реализовать мероприятия, предусмотренные программой социальной адаптации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2823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3"/>
            <a:ext cx="9144000" cy="10803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33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Равнобедренный треугольник 9"/>
          <p:cNvSpPr/>
          <p:nvPr/>
        </p:nvSpPr>
        <p:spPr>
          <a:xfrm rot="1736682">
            <a:off x="8619076" y="5815543"/>
            <a:ext cx="720080" cy="864096"/>
          </a:xfrm>
          <a:prstGeom prst="triangle">
            <a:avLst/>
          </a:prstGeom>
          <a:solidFill>
            <a:srgbClr val="0048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33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79592" y="6156921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333"/>
            <a:r>
              <a:rPr lang="ru-RU" b="1" dirty="0">
                <a:solidFill>
                  <a:prstClr val="black"/>
                </a:solidFill>
              </a:rPr>
              <a:t>10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0664"/>
            <a:ext cx="576064" cy="884835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899595" y="1139957"/>
            <a:ext cx="799160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E5481D"/>
                </a:solidFill>
                <a:latin typeface="Arial Narrow" panose="020B0606020202030204" pitchFamily="34" charset="0"/>
                <a:cs typeface="Times New Roman" pitchFamily="18" charset="0"/>
              </a:rPr>
              <a:t>Семьи  и одиноко проживающие граждане;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E5481D"/>
                </a:solidFill>
                <a:latin typeface="Arial Narrow" panose="020B0606020202030204" pitchFamily="34" charset="0"/>
                <a:cs typeface="Times New Roman" pitchFamily="18" charset="0"/>
              </a:rPr>
              <a:t>Среднедушевой доход семьи ниже величины ПМ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E5481D"/>
                </a:solidFill>
                <a:latin typeface="Arial Narrow" panose="020B0606020202030204" pitchFamily="34" charset="0"/>
                <a:cs typeface="Times New Roman" pitchFamily="18" charset="0"/>
              </a:rPr>
              <a:t>Осуществляют трудовую деятельность (или признаны безработными)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26332" y="174600"/>
            <a:ext cx="815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33"/>
            <a:r>
              <a:rPr lang="ru-RU" sz="2000" dirty="0">
                <a:solidFill>
                  <a:srgbClr val="00489A"/>
                </a:solidFill>
                <a:latin typeface="Arial Narrow" panose="020B0606020202030204" pitchFamily="34" charset="0"/>
              </a:rPr>
              <a:t>УСЛОВИЯ ПРЕДОСТАВЛЕНИЯ ГОСУДАРСТВЕННОЙ СОЦИАЛЬНОЙ ПОМОЩИ</a:t>
            </a:r>
          </a:p>
          <a:p>
            <a:pPr algn="ctr" defTabSz="914333"/>
            <a:r>
              <a:rPr lang="ru-RU" sz="2000" dirty="0">
                <a:solidFill>
                  <a:srgbClr val="00489A"/>
                </a:solidFill>
                <a:latin typeface="Arial Narrow" panose="020B0606020202030204" pitchFamily="34" charset="0"/>
              </a:rPr>
              <a:t>НА ОСНОВАНИИ СОЦИАЛЬНОГО КОНТРАКТА В КАЛУЖСКОЙ ОБЛАСТИ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403653" y="1980128"/>
            <a:ext cx="1222851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33">
              <a:lnSpc>
                <a:spcPct val="150000"/>
              </a:lnSpc>
              <a:spcBef>
                <a:spcPct val="20000"/>
              </a:spcBef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Исключения: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403648" y="2372883"/>
            <a:ext cx="7200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defTabSz="914333">
              <a:spcBef>
                <a:spcPct val="20000"/>
              </a:spcBef>
              <a:buClr>
                <a:srgbClr val="E84C22"/>
              </a:buClr>
              <a:buSzPct val="85000"/>
              <a:buFont typeface="+mj-lt"/>
              <a:buAutoNum type="arabicPeriod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Осуществляют уход за инвалидом </a:t>
            </a:r>
            <a:r>
              <a:rPr lang="en-US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I</a:t>
            </a: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 группы, за престарелым;</a:t>
            </a:r>
          </a:p>
          <a:p>
            <a:pPr indent="-342900" defTabSz="914333">
              <a:buFont typeface="+mj-lt"/>
              <a:buAutoNum type="arabicPeriod"/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Осуществляют уход за ребенком-инвалидом в возрасте до 18 лет;</a:t>
            </a:r>
          </a:p>
          <a:p>
            <a:pPr indent="-342900" defTabSz="914333">
              <a:buFont typeface="+mj-lt"/>
              <a:buAutoNum type="arabicPeriod"/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Осуществляют уход за ребенком до достижения им трехлетнего;</a:t>
            </a:r>
          </a:p>
          <a:p>
            <a:pPr indent="-342900" defTabSz="914333">
              <a:buFont typeface="+mj-lt"/>
              <a:buAutoNum type="arabicPeriod"/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Обучаются по очной форме и не достигли возраста 23 лет;</a:t>
            </a:r>
          </a:p>
          <a:p>
            <a:pPr indent="-342900" defTabSz="914333">
              <a:buFont typeface="+mj-lt"/>
              <a:buAutoNum type="arabicPeriod"/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Являются родителями многодетной семьи;</a:t>
            </a:r>
          </a:p>
          <a:p>
            <a:pPr indent="-342900" defTabSz="914333">
              <a:buFont typeface="+mj-lt"/>
              <a:buAutoNum type="arabicPeriod"/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Являются получателями государственной пенсии.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899594" y="4150584"/>
            <a:ext cx="7824285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33">
              <a:lnSpc>
                <a:spcPct val="150000"/>
              </a:lnSpc>
              <a:spcBef>
                <a:spcPct val="20000"/>
              </a:spcBef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u="sng" dirty="0">
                <a:solidFill>
                  <a:srgbClr val="E5481D"/>
                </a:solidFill>
                <a:latin typeface="Arial Narrow" panose="020B0606020202030204" pitchFamily="34" charset="0"/>
                <a:cs typeface="Times New Roman" pitchFamily="18" charset="0"/>
              </a:rPr>
              <a:t>Государственная социальная помощь назначается в виде: 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899593" y="4677139"/>
            <a:ext cx="597666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b="1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Ежемесячная или ежеквартальная выплата;</a:t>
            </a:r>
          </a:p>
          <a:p>
            <a:pPr defTabSz="914333"/>
            <a:r>
              <a:rPr lang="ru-RU" sz="1500" b="1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Социальный контракт</a:t>
            </a: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:</a:t>
            </a:r>
          </a:p>
          <a:p>
            <a:pPr defTabSz="914333"/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- по поиску работы;</a:t>
            </a:r>
          </a:p>
          <a:p>
            <a:pPr defTabSz="914333"/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- по прохождению профессионального обучения;</a:t>
            </a:r>
          </a:p>
          <a:p>
            <a:pPr defTabSz="914333"/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- по осуществлению индивидуальной предпринимательской деятельности;</a:t>
            </a:r>
          </a:p>
          <a:p>
            <a:pPr defTabSz="914333"/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- по преодолению трудной жизненной ситуации. 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300192" y="3787046"/>
            <a:ext cx="269605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Объем средств: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b="1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2021 год – 284 562 460 рублей</a:t>
            </a: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,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 в том числе: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ФБ – 196 348 100 рублей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ОБ – 88 214 360 рублей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r>
              <a:rPr lang="ru-RU" sz="1500" b="1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2022 год – 288 747 206 рублей</a:t>
            </a:r>
          </a:p>
          <a:p>
            <a:pPr defTabSz="914333">
              <a:buClr>
                <a:srgbClr val="4F81BD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ФБ – 196 348 100 рублей</a:t>
            </a:r>
          </a:p>
          <a:p>
            <a:pPr defTabSz="914333">
              <a:buClr>
                <a:srgbClr val="4F81BD"/>
              </a:buClr>
              <a:buSzPct val="85000"/>
              <a:tabLst>
                <a:tab pos="117475" algn="l"/>
              </a:tabLst>
            </a:pPr>
            <a:r>
              <a:rPr lang="ru-RU" sz="1500" dirty="0">
                <a:solidFill>
                  <a:srgbClr val="00489A"/>
                </a:solidFill>
                <a:latin typeface="Arial Narrow" panose="020B0606020202030204" pitchFamily="34" charset="0"/>
                <a:cs typeface="Times New Roman" pitchFamily="18" charset="0"/>
              </a:rPr>
              <a:t>ОБ – 92 399 106 рублей</a:t>
            </a: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endParaRPr lang="ru-RU" sz="1500" dirty="0">
              <a:solidFill>
                <a:srgbClr val="00489A"/>
              </a:solidFill>
              <a:latin typeface="Arial Narrow" panose="020B0606020202030204" pitchFamily="34" charset="0"/>
              <a:cs typeface="Times New Roman" pitchFamily="18" charset="0"/>
            </a:endParaRPr>
          </a:p>
          <a:p>
            <a:pPr defTabSz="914333">
              <a:buClr>
                <a:srgbClr val="E84C22"/>
              </a:buClr>
              <a:buSzPct val="85000"/>
              <a:tabLst>
                <a:tab pos="117475" algn="l"/>
              </a:tabLst>
            </a:pPr>
            <a:endParaRPr lang="ru-RU" sz="1500" dirty="0">
              <a:solidFill>
                <a:srgbClr val="00489A"/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8792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568952" cy="6408712"/>
          </a:xfrm>
        </p:spPr>
        <p:txBody>
          <a:bodyPr/>
          <a:lstStyle/>
          <a:p>
            <a:pPr marL="45720" indent="0" algn="ctr">
              <a:buNone/>
            </a:pPr>
            <a:r>
              <a:rPr lang="ru-RU" b="1" dirty="0">
                <a:solidFill>
                  <a:srgbClr val="FF0000"/>
                </a:solidFill>
              </a:rPr>
              <a:t>Категории семей, нуждающиеся в социальной помощи </a:t>
            </a:r>
            <a:endParaRPr lang="ru-RU" b="1" dirty="0" smtClean="0">
              <a:solidFill>
                <a:srgbClr val="FF0000"/>
              </a:solidFill>
            </a:endParaRPr>
          </a:p>
          <a:p>
            <a:pPr marL="45720" indent="0">
              <a:buNone/>
            </a:pPr>
            <a:endParaRPr lang="ru-RU" dirty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b="1" u="sng" dirty="0" smtClean="0"/>
              <a:t>Семьи</a:t>
            </a:r>
            <a:r>
              <a:rPr lang="ru-RU" b="1" u="sng" dirty="0"/>
              <a:t>, находящиеся в трудной жизненной ситуации </a:t>
            </a:r>
            <a:endParaRPr lang="ru-RU" u="sng" dirty="0"/>
          </a:p>
          <a:p>
            <a:pPr marL="45720" indent="0" algn="just">
              <a:buNone/>
            </a:pPr>
            <a:r>
              <a:rPr lang="ru-RU" dirty="0" smtClean="0"/>
              <a:t>Трудная </a:t>
            </a:r>
            <a:r>
              <a:rPr lang="ru-RU" dirty="0"/>
              <a:t>жизненная ситуация — ситуация, объективно нарушающая жизнедеятельность гражданина, которую он не может преодолеть самостоятельно (№195-ФЗ ) Обстоятельства, которые ухудшают или могут ухудшить условия жизнедеятельности гражданина (442-ФЗ) </a:t>
            </a:r>
            <a:endParaRPr lang="ru-RU" dirty="0" smtClean="0"/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b="1" u="sng" dirty="0"/>
              <a:t>Семьи, находящиеся в социально опасном положении </a:t>
            </a:r>
          </a:p>
          <a:p>
            <a:pPr marL="45720" indent="0" algn="just">
              <a:buNone/>
            </a:pPr>
            <a:r>
              <a:rPr lang="ru-RU" dirty="0" smtClean="0"/>
              <a:t>Семья, имеющая </a:t>
            </a:r>
            <a:r>
              <a:rPr lang="ru-RU" dirty="0"/>
              <a:t>детей, находящихся в социально опасном положении, а также семья, где родители или иные законные представители несовершеннолетних не исполняют своих обязанностей по их воспитанию, обучению и (или) содержанию и (или) отрицательно влияют на их поведение либо жестоко обращаются с </a:t>
            </a:r>
            <a:r>
              <a:rPr lang="ru-RU" dirty="0" smtClean="0"/>
              <a:t>ними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ru-RU" b="1" u="sng" dirty="0" smtClean="0"/>
              <a:t>Семьи</a:t>
            </a:r>
            <a:r>
              <a:rPr lang="ru-RU" b="1" u="sng" dirty="0"/>
              <a:t>, нуждающиеся в поддержке </a:t>
            </a:r>
          </a:p>
        </p:txBody>
      </p:sp>
    </p:spTree>
    <p:extLst>
      <p:ext uri="{BB962C8B-B14F-4D97-AF65-F5344CB8AC3E}">
        <p14:creationId xmlns:p14="http://schemas.microsoft.com/office/powerpoint/2010/main" val="3539744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260648"/>
            <a:ext cx="8496944" cy="720080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ru-RU" sz="2400" dirty="0">
                <a:solidFill>
                  <a:srgbClr val="000000"/>
                </a:solidFill>
                <a:latin typeface="Arial-Black"/>
              </a:rPr>
              <a:t>Уровни социального сопровождения </a:t>
            </a:r>
            <a:r>
              <a:rPr lang="ru-RU" sz="2400" dirty="0" smtClean="0">
                <a:solidFill>
                  <a:srgbClr val="000000"/>
                </a:solidFill>
                <a:latin typeface="Arial-Black"/>
              </a:rPr>
              <a:t>семьи с детьми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19694767"/>
              </p:ext>
            </p:extLst>
          </p:nvPr>
        </p:nvGraphicFramePr>
        <p:xfrm>
          <a:off x="251520" y="764704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1926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259632" y="332656"/>
            <a:ext cx="6400800" cy="681256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4000" b="1" dirty="0" smtClean="0"/>
              <a:t>Виды помощи</a:t>
            </a:r>
            <a:endParaRPr lang="ru-RU" sz="40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3981" y="1808820"/>
            <a:ext cx="230425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Социальная помощь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53439" y="1808820"/>
            <a:ext cx="230425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Педагогическая помощь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71600" y="4322383"/>
            <a:ext cx="230425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Психологическая помощь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40152" y="1808820"/>
            <a:ext cx="230425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Медицинская помощь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129955" y="4221088"/>
            <a:ext cx="230425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Юридическая </a:t>
            </a:r>
            <a:r>
              <a:rPr lang="ru-RU" dirty="0" err="1" smtClean="0"/>
              <a:t>омощь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1619680" y="980731"/>
            <a:ext cx="1233767" cy="8280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3" idx="2"/>
          </p:cNvCxnSpPr>
          <p:nvPr/>
        </p:nvCxnSpPr>
        <p:spPr>
          <a:xfrm>
            <a:off x="4460032" y="1013915"/>
            <a:ext cx="39960" cy="7949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940152" y="1013915"/>
            <a:ext cx="864096" cy="7949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endCxn id="6" idx="0"/>
          </p:cNvCxnSpPr>
          <p:nvPr/>
        </p:nvCxnSpPr>
        <p:spPr>
          <a:xfrm flipH="1">
            <a:off x="2123728" y="908720"/>
            <a:ext cx="1152128" cy="34136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5292080" y="908720"/>
            <a:ext cx="1080120" cy="33123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5167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332656"/>
            <a:ext cx="7992888" cy="720080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b="1" dirty="0" smtClean="0"/>
              <a:t>Этапы реализации социального сопровождения</a:t>
            </a:r>
            <a:endParaRPr lang="ru-RU" sz="28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747175590"/>
              </p:ext>
            </p:extLst>
          </p:nvPr>
        </p:nvGraphicFramePr>
        <p:xfrm>
          <a:off x="119452" y="1340768"/>
          <a:ext cx="77048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Фигура, имеющая форму буквы L 4"/>
          <p:cNvSpPr/>
          <p:nvPr/>
        </p:nvSpPr>
        <p:spPr>
          <a:xfrm rot="5400000">
            <a:off x="7314621" y="1394515"/>
            <a:ext cx="1139501" cy="1896104"/>
          </a:xfrm>
          <a:prstGeom prst="corner">
            <a:avLst>
              <a:gd name="adj1" fmla="val 16120"/>
              <a:gd name="adj2" fmla="val 1611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6" name="Группа 5"/>
          <p:cNvGrpSpPr/>
          <p:nvPr/>
        </p:nvGrpSpPr>
        <p:grpSpPr>
          <a:xfrm>
            <a:off x="7236304" y="1196758"/>
            <a:ext cx="2812469" cy="2845831"/>
            <a:chOff x="4890712" y="546726"/>
            <a:chExt cx="2812469" cy="2845831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5538784" y="546726"/>
              <a:ext cx="2164397" cy="189722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Прямоугольник 7"/>
            <p:cNvSpPr/>
            <p:nvPr/>
          </p:nvSpPr>
          <p:spPr>
            <a:xfrm>
              <a:off x="4890712" y="1495336"/>
              <a:ext cx="2164397" cy="189722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80010" bIns="80010" numCol="1" spcCol="1270" anchor="t" anchorCtr="0">
              <a:noAutofit/>
            </a:bodyPr>
            <a:lstStyle/>
            <a:p>
              <a:pPr lvl="0" algn="l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100" kern="1200" dirty="0" smtClean="0"/>
                <a:t>Завершение социального сопровождения</a:t>
              </a:r>
              <a:endParaRPr lang="ru-RU" sz="21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1393999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43608" y="1484784"/>
            <a:ext cx="6912768" cy="347472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600" i="1" dirty="0" smtClean="0">
                <a:solidFill>
                  <a:srgbClr val="FF0000"/>
                </a:solidFill>
              </a:rPr>
              <a:t>Спасибо за внимание!</a:t>
            </a:r>
          </a:p>
          <a:p>
            <a:pPr marL="45720" indent="0" algn="ctr">
              <a:buNone/>
            </a:pPr>
            <a:endParaRPr lang="ru-RU" sz="3600" i="1" dirty="0" smtClean="0">
              <a:solidFill>
                <a:srgbClr val="FF0000"/>
              </a:solidFill>
            </a:endParaRPr>
          </a:p>
          <a:p>
            <a:pPr marL="45720" indent="0" algn="ctr">
              <a:buNone/>
            </a:pPr>
            <a:r>
              <a:rPr lang="ru-RU" sz="3600" i="1" dirty="0" smtClean="0">
                <a:solidFill>
                  <a:srgbClr val="FF0000"/>
                </a:solidFill>
              </a:rPr>
              <a:t>Новых идей, творческого вдохновения, побед и успехов!</a:t>
            </a:r>
            <a:endParaRPr lang="ru-RU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51377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здушный 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Контур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Контур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ppt/theme/theme5.xml><?xml version="1.0" encoding="utf-8"?>
<a:theme xmlns:a="http://schemas.openxmlformats.org/drawingml/2006/main" name="2_Контур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198</TotalTime>
  <Words>688</Words>
  <Application>Microsoft Office PowerPoint</Application>
  <PresentationFormat>Экран (4:3)</PresentationFormat>
  <Paragraphs>99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Воздушный поток</vt:lpstr>
      <vt:lpstr>Контур</vt:lpstr>
      <vt:lpstr>1_Тема Office</vt:lpstr>
      <vt:lpstr>1_Контур</vt:lpstr>
      <vt:lpstr>2_Контур</vt:lpstr>
      <vt:lpstr>Социальная сопровождение семей с детьми, находящихся в трудной жизненной ситуации и социально опасном положении</vt:lpstr>
      <vt:lpstr>Презентация PowerPoint</vt:lpstr>
      <vt:lpstr>Презентация PowerPoint</vt:lpstr>
      <vt:lpstr>Презентация PowerPoint</vt:lpstr>
      <vt:lpstr>Презентация PowerPoint</vt:lpstr>
      <vt:lpstr>Распределение муниципальных образований Калужской области по значению среднемесячной номинальной начисленной заработной платы </vt:lpstr>
      <vt:lpstr>Социальный контракт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10</cp:revision>
  <dcterms:created xsi:type="dcterms:W3CDTF">2021-02-16T17:13:35Z</dcterms:created>
  <dcterms:modified xsi:type="dcterms:W3CDTF">2021-02-16T20:42:44Z</dcterms:modified>
</cp:coreProperties>
</file>