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59" r:id="rId3"/>
    <p:sldId id="260" r:id="rId4"/>
    <p:sldId id="261" r:id="rId5"/>
  </p:sldIdLst>
  <p:sldSz cx="9721850" cy="7561263"/>
  <p:notesSz cx="6858000" cy="9947275"/>
  <p:defaultTextStyle>
    <a:defPPr>
      <a:defRPr lang="ru-RU"/>
    </a:defPPr>
    <a:lvl1pPr marL="0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3776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7552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1328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5104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68880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2656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56432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0208" algn="l" defTabSz="987552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3300"/>
    <a:srgbClr val="0086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48" y="-294"/>
      </p:cViewPr>
      <p:guideLst>
        <p:guide orient="horz" pos="2382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7364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03B04304-E420-4D0D-A831-15317E8496F2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746125"/>
            <a:ext cx="4797425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56"/>
            <a:ext cx="5486400" cy="4476274"/>
          </a:xfrm>
          <a:prstGeom prst="rect">
            <a:avLst/>
          </a:prstGeom>
        </p:spPr>
        <p:txBody>
          <a:bodyPr vert="horz" lIns="92930" tIns="46465" rIns="92930" bIns="4646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8184"/>
            <a:ext cx="2971800" cy="497364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4"/>
            <a:ext cx="2971800" cy="497364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DDAEF5E6-C0F8-4805-B0E1-AA78A97839C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3776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7552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81328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75104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68880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62656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56432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50208" algn="l" defTabSz="987552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746125"/>
            <a:ext cx="479742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FF973-F8F5-4DF2-BD30-7146DF00E99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746125"/>
            <a:ext cx="479742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FF973-F8F5-4DF2-BD30-7146DF00E99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746125"/>
            <a:ext cx="479742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FF973-F8F5-4DF2-BD30-7146DF00E99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746125"/>
            <a:ext cx="479742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FF973-F8F5-4DF2-BD30-7146DF00E99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9139" y="2348893"/>
            <a:ext cx="8263573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58278" y="4284716"/>
            <a:ext cx="6805295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37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7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1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5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50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7959" y="4858812"/>
            <a:ext cx="8263573" cy="1501751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67959" y="3204786"/>
            <a:ext cx="8263573" cy="16540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37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755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13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751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688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62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564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502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86093" y="1764295"/>
            <a:ext cx="4293817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41940" y="1764295"/>
            <a:ext cx="4293817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6093" y="1692533"/>
            <a:ext cx="4295505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3776" indent="0">
              <a:buNone/>
              <a:defRPr sz="2200" b="1"/>
            </a:lvl2pPr>
            <a:lvl3pPr marL="987552" indent="0">
              <a:buNone/>
              <a:defRPr sz="1900" b="1"/>
            </a:lvl3pPr>
            <a:lvl4pPr marL="1481328" indent="0">
              <a:buNone/>
              <a:defRPr sz="1700" b="1"/>
            </a:lvl4pPr>
            <a:lvl5pPr marL="1975104" indent="0">
              <a:buNone/>
              <a:defRPr sz="1700" b="1"/>
            </a:lvl5pPr>
            <a:lvl6pPr marL="2468880" indent="0">
              <a:buNone/>
              <a:defRPr sz="1700" b="1"/>
            </a:lvl6pPr>
            <a:lvl7pPr marL="2962656" indent="0">
              <a:buNone/>
              <a:defRPr sz="1700" b="1"/>
            </a:lvl7pPr>
            <a:lvl8pPr marL="3456432" indent="0">
              <a:buNone/>
              <a:defRPr sz="1700" b="1"/>
            </a:lvl8pPr>
            <a:lvl9pPr marL="3950208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93" y="2397901"/>
            <a:ext cx="4295505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38565" y="1692533"/>
            <a:ext cx="4297193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3776" indent="0">
              <a:buNone/>
              <a:defRPr sz="2200" b="1"/>
            </a:lvl2pPr>
            <a:lvl3pPr marL="987552" indent="0">
              <a:buNone/>
              <a:defRPr sz="1900" b="1"/>
            </a:lvl3pPr>
            <a:lvl4pPr marL="1481328" indent="0">
              <a:buNone/>
              <a:defRPr sz="1700" b="1"/>
            </a:lvl4pPr>
            <a:lvl5pPr marL="1975104" indent="0">
              <a:buNone/>
              <a:defRPr sz="1700" b="1"/>
            </a:lvl5pPr>
            <a:lvl6pPr marL="2468880" indent="0">
              <a:buNone/>
              <a:defRPr sz="1700" b="1"/>
            </a:lvl6pPr>
            <a:lvl7pPr marL="2962656" indent="0">
              <a:buNone/>
              <a:defRPr sz="1700" b="1"/>
            </a:lvl7pPr>
            <a:lvl8pPr marL="3456432" indent="0">
              <a:buNone/>
              <a:defRPr sz="1700" b="1"/>
            </a:lvl8pPr>
            <a:lvl9pPr marL="3950208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38565" y="2397901"/>
            <a:ext cx="4297193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93" y="301050"/>
            <a:ext cx="3198422" cy="128121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00973" y="301051"/>
            <a:ext cx="5434784" cy="645332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6093" y="1582265"/>
            <a:ext cx="3198422" cy="5172114"/>
          </a:xfrm>
        </p:spPr>
        <p:txBody>
          <a:bodyPr/>
          <a:lstStyle>
            <a:lvl1pPr marL="0" indent="0">
              <a:buNone/>
              <a:defRPr sz="1500"/>
            </a:lvl1pPr>
            <a:lvl2pPr marL="493776" indent="0">
              <a:buNone/>
              <a:defRPr sz="1300"/>
            </a:lvl2pPr>
            <a:lvl3pPr marL="987552" indent="0">
              <a:buNone/>
              <a:defRPr sz="1100"/>
            </a:lvl3pPr>
            <a:lvl4pPr marL="1481328" indent="0">
              <a:buNone/>
              <a:defRPr sz="1000"/>
            </a:lvl4pPr>
            <a:lvl5pPr marL="1975104" indent="0">
              <a:buNone/>
              <a:defRPr sz="1000"/>
            </a:lvl5pPr>
            <a:lvl6pPr marL="2468880" indent="0">
              <a:buNone/>
              <a:defRPr sz="1000"/>
            </a:lvl6pPr>
            <a:lvl7pPr marL="2962656" indent="0">
              <a:buNone/>
              <a:defRPr sz="1000"/>
            </a:lvl7pPr>
            <a:lvl8pPr marL="3456432" indent="0">
              <a:buNone/>
              <a:defRPr sz="1000"/>
            </a:lvl8pPr>
            <a:lvl9pPr marL="3950208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551" y="5292884"/>
            <a:ext cx="5833110" cy="62485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05551" y="675613"/>
            <a:ext cx="5833110" cy="4536758"/>
          </a:xfrm>
        </p:spPr>
        <p:txBody>
          <a:bodyPr/>
          <a:lstStyle>
            <a:lvl1pPr marL="0" indent="0">
              <a:buNone/>
              <a:defRPr sz="3500"/>
            </a:lvl1pPr>
            <a:lvl2pPr marL="493776" indent="0">
              <a:buNone/>
              <a:defRPr sz="3000"/>
            </a:lvl2pPr>
            <a:lvl3pPr marL="987552" indent="0">
              <a:buNone/>
              <a:defRPr sz="2600"/>
            </a:lvl3pPr>
            <a:lvl4pPr marL="1481328" indent="0">
              <a:buNone/>
              <a:defRPr sz="2200"/>
            </a:lvl4pPr>
            <a:lvl5pPr marL="1975104" indent="0">
              <a:buNone/>
              <a:defRPr sz="2200"/>
            </a:lvl5pPr>
            <a:lvl6pPr marL="2468880" indent="0">
              <a:buNone/>
              <a:defRPr sz="2200"/>
            </a:lvl6pPr>
            <a:lvl7pPr marL="2962656" indent="0">
              <a:buNone/>
              <a:defRPr sz="2200"/>
            </a:lvl7pPr>
            <a:lvl8pPr marL="3456432" indent="0">
              <a:buNone/>
              <a:defRPr sz="2200"/>
            </a:lvl8pPr>
            <a:lvl9pPr marL="3950208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05551" y="5917739"/>
            <a:ext cx="5833110" cy="887398"/>
          </a:xfrm>
        </p:spPr>
        <p:txBody>
          <a:bodyPr/>
          <a:lstStyle>
            <a:lvl1pPr marL="0" indent="0">
              <a:buNone/>
              <a:defRPr sz="1500"/>
            </a:lvl1pPr>
            <a:lvl2pPr marL="493776" indent="0">
              <a:buNone/>
              <a:defRPr sz="1300"/>
            </a:lvl2pPr>
            <a:lvl3pPr marL="987552" indent="0">
              <a:buNone/>
              <a:defRPr sz="1100"/>
            </a:lvl3pPr>
            <a:lvl4pPr marL="1481328" indent="0">
              <a:buNone/>
              <a:defRPr sz="1000"/>
            </a:lvl4pPr>
            <a:lvl5pPr marL="1975104" indent="0">
              <a:buNone/>
              <a:defRPr sz="1000"/>
            </a:lvl5pPr>
            <a:lvl6pPr marL="2468880" indent="0">
              <a:buNone/>
              <a:defRPr sz="1000"/>
            </a:lvl6pPr>
            <a:lvl7pPr marL="2962656" indent="0">
              <a:buNone/>
              <a:defRPr sz="1000"/>
            </a:lvl7pPr>
            <a:lvl8pPr marL="3456432" indent="0">
              <a:buNone/>
              <a:defRPr sz="1000"/>
            </a:lvl8pPr>
            <a:lvl9pPr marL="3950208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48341" y="302802"/>
            <a:ext cx="2187416" cy="64515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86092" y="302802"/>
            <a:ext cx="6400218" cy="64515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93" y="302801"/>
            <a:ext cx="8749665" cy="1260211"/>
          </a:xfrm>
          <a:prstGeom prst="rect">
            <a:avLst/>
          </a:prstGeom>
        </p:spPr>
        <p:txBody>
          <a:bodyPr vert="horz" lIns="98755" tIns="49378" rIns="98755" bIns="4937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6093" y="1764295"/>
            <a:ext cx="8749665" cy="4990084"/>
          </a:xfrm>
          <a:prstGeom prst="rect">
            <a:avLst/>
          </a:prstGeom>
        </p:spPr>
        <p:txBody>
          <a:bodyPr vert="horz" lIns="98755" tIns="49378" rIns="98755" bIns="4937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86092" y="7008171"/>
            <a:ext cx="2268432" cy="402567"/>
          </a:xfrm>
          <a:prstGeom prst="rect">
            <a:avLst/>
          </a:prstGeom>
        </p:spPr>
        <p:txBody>
          <a:bodyPr vert="horz" lIns="98755" tIns="49378" rIns="98755" bIns="4937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21632" y="7008171"/>
            <a:ext cx="3078586" cy="402567"/>
          </a:xfrm>
          <a:prstGeom prst="rect">
            <a:avLst/>
          </a:prstGeom>
        </p:spPr>
        <p:txBody>
          <a:bodyPr vert="horz" lIns="98755" tIns="49378" rIns="98755" bIns="4937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67326" y="7008171"/>
            <a:ext cx="2268432" cy="402567"/>
          </a:xfrm>
          <a:prstGeom prst="rect">
            <a:avLst/>
          </a:prstGeom>
        </p:spPr>
        <p:txBody>
          <a:bodyPr vert="horz" lIns="98755" tIns="49378" rIns="98755" bIns="4937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87552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0332" indent="-370332" algn="l" defTabSz="987552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2386" indent="-308610" algn="l" defTabSz="987552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indent="-246888" algn="l" defTabSz="987552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216" indent="-246888" algn="l" defTabSz="987552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992" indent="-246888" algn="l" defTabSz="987552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768" indent="-246888" algn="l" defTabSz="9875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544" indent="-246888" algn="l" defTabSz="9875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3320" indent="-246888" algn="l" defTabSz="9875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7096" indent="-246888" algn="l" defTabSz="9875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552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328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5104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8880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2656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6432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50208" algn="l" defTabSz="9875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0" y="208731"/>
            <a:ext cx="9721850" cy="7072362"/>
          </a:xfrm>
          <a:prstGeom prst="roundRect">
            <a:avLst>
              <a:gd name="adj" fmla="val 9224"/>
            </a:avLst>
          </a:prstGeom>
          <a:ln w="85725" cap="rnd" cmpd="thickThin">
            <a:gradFill flip="none" rotWithShape="1">
              <a:gsLst>
                <a:gs pos="100000">
                  <a:srgbClr val="006600"/>
                </a:gs>
                <a:gs pos="50000">
                  <a:srgbClr val="9CB86E"/>
                </a:gs>
                <a:gs pos="100000">
                  <a:srgbClr val="156B13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8755" tIns="49378" rIns="98755" bIns="49378" rtlCol="0" anchor="ctr"/>
          <a:lstStyle/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r>
              <a:rPr lang="ru-RU" b="1" dirty="0" smtClean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endParaRPr lang="ru-RU" sz="1700" b="1" dirty="0" smtClean="0">
              <a:ln w="1905"/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C:\Users\ОВП\Desktop\image.jpg"/>
          <p:cNvPicPr>
            <a:picLocks noChangeAspect="1" noChangeArrowheads="1"/>
          </p:cNvPicPr>
          <p:nvPr/>
        </p:nvPicPr>
        <p:blipFill>
          <a:blip r:embed="rId3" cstate="print"/>
          <a:srcRect t="6326" r="4405" b="5113"/>
          <a:stretch>
            <a:fillRect/>
          </a:stretch>
        </p:blipFill>
        <p:spPr bwMode="auto">
          <a:xfrm>
            <a:off x="5432429" y="351607"/>
            <a:ext cx="3929090" cy="983503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078380" y="5709457"/>
            <a:ext cx="4643470" cy="1038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55" tIns="49378" rIns="98755" bIns="49378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5C2A"/>
                </a:solidFill>
              </a:rPr>
              <a:t>КАК ПРАВИЛЬНО ХВАЛИТЬ РЕБЕНКА</a:t>
            </a:r>
            <a:endParaRPr lang="ru-RU" sz="2200" dirty="0" smtClean="0">
              <a:solidFill>
                <a:srgbClr val="005C2A"/>
              </a:solidFill>
            </a:endParaRPr>
          </a:p>
          <a:p>
            <a:r>
              <a:rPr lang="ru-RU" sz="1300" dirty="0" smtClean="0">
                <a:solidFill>
                  <a:srgbClr val="005C2A"/>
                </a:solidFill>
              </a:rPr>
              <a:t>  </a:t>
            </a:r>
            <a:r>
              <a:rPr lang="ru-RU" sz="1300" u="sng" dirty="0" smtClean="0">
                <a:solidFill>
                  <a:srgbClr val="005C2A"/>
                </a:solidFill>
              </a:rPr>
              <a:t>ПРАВИЛА ОСОЗНАННОГО ВОСПИТАНИЯ</a:t>
            </a:r>
          </a:p>
          <a:p>
            <a:r>
              <a:rPr lang="ru-RU" sz="1300" i="1" dirty="0" smtClean="0">
                <a:solidFill>
                  <a:srgbClr val="005C2A"/>
                </a:solidFill>
              </a:rPr>
              <a:t> </a:t>
            </a:r>
          </a:p>
          <a:p>
            <a:r>
              <a:rPr lang="ru-RU" sz="1300" i="1" dirty="0" smtClean="0">
                <a:solidFill>
                  <a:srgbClr val="005C2A"/>
                </a:solidFill>
              </a:rPr>
              <a:t>  родителям и воспитателям</a:t>
            </a:r>
            <a:endParaRPr lang="ru-RU" sz="1300" dirty="0">
              <a:solidFill>
                <a:srgbClr val="005C2A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32495" y="6995341"/>
            <a:ext cx="2872365" cy="305404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algn="ctr"/>
            <a:r>
              <a:rPr lang="ru-RU" sz="13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Обнинск</a:t>
            </a:r>
            <a:endParaRPr lang="ru-RU" sz="13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37" descr="http://cs621727.vk.me/v621727886/74ee/qeTJhYf4ey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3933" y="1301848"/>
            <a:ext cx="2928958" cy="43993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Содержимое 2"/>
          <p:cNvSpPr>
            <a:spLocks noGrp="1"/>
          </p:cNvSpPr>
          <p:nvPr>
            <p:ph idx="1"/>
          </p:nvPr>
        </p:nvSpPr>
        <p:spPr>
          <a:xfrm>
            <a:off x="303775" y="0"/>
            <a:ext cx="4414273" cy="72096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b="1" dirty="0" smtClean="0"/>
              <a:t>            </a:t>
            </a:r>
            <a:r>
              <a:rPr lang="ru-RU" sz="1600" b="1" dirty="0" smtClean="0">
                <a:solidFill>
                  <a:srgbClr val="003300"/>
                </a:solidFill>
              </a:rPr>
              <a:t>     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008000"/>
                </a:solidFill>
              </a:rPr>
              <a:t>МЕТОД   ОПИСАТЕЛЬНОЙ   ПОХВАЛЫ:</a:t>
            </a:r>
            <a:endParaRPr lang="ru-RU" sz="900" b="1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ru-RU" sz="900" dirty="0" smtClean="0">
              <a:solidFill>
                <a:srgbClr val="003300"/>
              </a:solidFill>
            </a:endParaRPr>
          </a:p>
          <a:p>
            <a:pPr marL="101600" indent="-1016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300" dirty="0" smtClean="0"/>
              <a:t> Вместо оценки опишите, что вы видите: «Я вижу чистый пол, ровно застеленную кровать и книги, аккуратно выставленные в ряд на полке».</a:t>
            </a:r>
          </a:p>
          <a:p>
            <a:pPr marL="102870" indent="-10287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300" dirty="0" smtClean="0"/>
              <a:t> Опишите, что вы чувствуете: «Так приятно входить в эту комнату!»</a:t>
            </a:r>
          </a:p>
          <a:p>
            <a:pPr marL="102870" indent="-10287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300" dirty="0" smtClean="0"/>
              <a:t> Подытожьте похвальное поведение ребёнка каким-нибудь словом: «Ты разобрал свои карандаши, мелки и ручки и разложил их по коробкам. Вот что я называю организацией!»</a:t>
            </a:r>
          </a:p>
          <a:p>
            <a:pPr marL="102870" indent="-10287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1300" dirty="0" smtClean="0"/>
              <a:t> Вы всегда можете ощущать себя в безопасности, когда ОПИСЫВАЕТЕ ребёнку ВАШИ ЧУВСТВА (не его чувства, не упрёки и критику типа «ты опять не…», «снова здорова…», «сколько раз тебе говорить…», «ты меня раздражаешь» и т.д.). Свои чувства - это, например: «я очень огорчена», «меня злит, когда в комнате беспорядок».</a:t>
            </a:r>
          </a:p>
          <a:p>
            <a:pPr marL="94298" indent="-94298" algn="just">
              <a:buNone/>
            </a:pPr>
            <a:endParaRPr lang="ru-RU" sz="1500" i="1" dirty="0" smtClean="0"/>
          </a:p>
          <a:p>
            <a:pPr marL="94298" indent="-94298" algn="just">
              <a:buNone/>
            </a:pPr>
            <a:endParaRPr lang="ru-RU" sz="1500" i="1" dirty="0" smtClean="0"/>
          </a:p>
          <a:p>
            <a:pPr marL="94298" indent="-94298" algn="just">
              <a:buNone/>
            </a:pPr>
            <a:r>
              <a:rPr lang="ru-RU" sz="1500" i="1" dirty="0" smtClean="0"/>
              <a:t> </a:t>
            </a:r>
          </a:p>
          <a:p>
            <a:pPr marL="94298" indent="-94298" algn="just">
              <a:buNone/>
            </a:pPr>
            <a:endParaRPr lang="ru-RU" sz="1500" i="1" dirty="0" smtClean="0"/>
          </a:p>
          <a:p>
            <a:pPr marL="94298" indent="-94298" algn="just">
              <a:buNone/>
            </a:pPr>
            <a:endParaRPr lang="ru-RU" sz="1500" i="1" dirty="0" smtClean="0"/>
          </a:p>
          <a:p>
            <a:pPr marL="94298" indent="-94298" algn="just">
              <a:buNone/>
            </a:pPr>
            <a:endParaRPr lang="ru-RU" sz="1500" i="1" dirty="0" smtClean="0"/>
          </a:p>
        </p:txBody>
      </p:sp>
      <p:pic>
        <p:nvPicPr>
          <p:cNvPr id="17" name="Рисунок 32" descr="http://cp15.nevsepic.com.ua/237/23607/1423831270-3-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397" y="4566449"/>
            <a:ext cx="3442169" cy="24288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1503339" y="6995341"/>
            <a:ext cx="2872365" cy="472130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marL="94298" indent="-94298" algn="r"/>
            <a:r>
              <a:rPr lang="en-US" sz="1100" i="1" dirty="0" smtClean="0"/>
              <a:t>PS</a:t>
            </a:r>
            <a:r>
              <a:rPr lang="ru-RU" sz="1100" i="1" dirty="0" smtClean="0"/>
              <a:t>: Рисунки Виктории </a:t>
            </a:r>
            <a:r>
              <a:rPr lang="ru-RU" sz="1100" i="1" dirty="0" err="1" smtClean="0"/>
              <a:t>Кирдий</a:t>
            </a:r>
            <a:endParaRPr lang="ru-RU" sz="1100" i="1" dirty="0" smtClean="0"/>
          </a:p>
          <a:p>
            <a:pPr algn="r">
              <a:lnSpc>
                <a:spcPct val="120000"/>
              </a:lnSpc>
            </a:pPr>
            <a:r>
              <a:rPr lang="ru-RU" sz="1100" dirty="0" smtClean="0"/>
              <a:t>                                                                                            </a:t>
            </a:r>
            <a:endParaRPr lang="ru-RU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0" y="208731"/>
            <a:ext cx="9721849" cy="7072362"/>
          </a:xfrm>
          <a:prstGeom prst="roundRect">
            <a:avLst>
              <a:gd name="adj" fmla="val 6443"/>
            </a:avLst>
          </a:prstGeom>
          <a:ln w="85725" cap="rnd" cmpd="thickThin">
            <a:gradFill flip="none" rotWithShape="1">
              <a:gsLst>
                <a:gs pos="100000">
                  <a:srgbClr val="006600"/>
                </a:gs>
                <a:gs pos="50000">
                  <a:srgbClr val="9CB86E"/>
                </a:gs>
                <a:gs pos="100000">
                  <a:srgbClr val="156B13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8755" tIns="49378" rIns="98755" bIns="49378" rtlCol="0" anchor="ctr"/>
          <a:lstStyle/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endParaRPr lang="ru-RU" cap="all" dirty="0" smtClean="0"/>
          </a:p>
          <a:p>
            <a:r>
              <a:rPr lang="ru-RU" b="1" dirty="0" smtClean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endParaRPr lang="ru-RU" sz="1700" b="1" dirty="0" smtClean="0">
              <a:ln w="1905"/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4" name="AutoShape 2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Содержимое 2"/>
          <p:cNvSpPr>
            <a:spLocks noGrp="1"/>
          </p:cNvSpPr>
          <p:nvPr>
            <p:ph idx="1"/>
          </p:nvPr>
        </p:nvSpPr>
        <p:spPr>
          <a:xfrm>
            <a:off x="0" y="-1"/>
            <a:ext cx="4860925" cy="7561263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ru-RU" sz="4000" dirty="0" smtClean="0"/>
              <a:t>                            </a:t>
            </a:r>
          </a:p>
          <a:p>
            <a:pPr marL="95250" indent="0" algn="just">
              <a:buNone/>
            </a:pPr>
            <a:r>
              <a:rPr lang="ru-RU" sz="4000" dirty="0" smtClean="0"/>
              <a:t>                   </a:t>
            </a:r>
          </a:p>
          <a:p>
            <a:pPr marL="95250" indent="0" algn="just">
              <a:buNone/>
            </a:pPr>
            <a:r>
              <a:rPr lang="ru-RU" sz="4000" dirty="0" smtClean="0"/>
              <a:t>  </a:t>
            </a:r>
            <a:r>
              <a:rPr lang="ru-RU" sz="4800" dirty="0" smtClean="0"/>
              <a:t>Для любого ребенка очень важна </a:t>
            </a:r>
            <a:r>
              <a:rPr lang="ru-RU" sz="4800" b="1" dirty="0" smtClean="0">
                <a:solidFill>
                  <a:srgbClr val="008000"/>
                </a:solidFill>
              </a:rPr>
              <a:t>ситуация успеха. </a:t>
            </a:r>
            <a:r>
              <a:rPr lang="ru-RU" sz="4800" dirty="0" smtClean="0"/>
              <a:t>Похвала взрослого поможет ребенку почувствовать свою значимость, поверить в свои силы и способности, найти верный ориентир.</a:t>
            </a:r>
          </a:p>
          <a:p>
            <a:pPr algn="just">
              <a:buNone/>
            </a:pPr>
            <a:r>
              <a:rPr lang="ru-RU" sz="40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 marL="0" indent="204026" algn="just">
              <a:buNone/>
            </a:pPr>
            <a:endParaRPr lang="ru-RU" sz="1800" dirty="0" smtClean="0"/>
          </a:p>
          <a:p>
            <a:pPr marL="0" indent="204026" algn="just">
              <a:buNone/>
            </a:pPr>
            <a:endParaRPr lang="ru-RU" sz="1800" dirty="0" smtClean="0"/>
          </a:p>
          <a:p>
            <a:pPr marL="0" indent="204026" algn="just">
              <a:buNone/>
            </a:pPr>
            <a:endParaRPr lang="ru-RU" sz="2700" dirty="0" smtClean="0"/>
          </a:p>
          <a:p>
            <a:pPr marL="0" indent="204026" algn="just">
              <a:buNone/>
            </a:pPr>
            <a:endParaRPr lang="ru-RU" sz="2700" dirty="0" smtClean="0"/>
          </a:p>
          <a:p>
            <a:pPr marL="0" indent="204026" algn="just">
              <a:buNone/>
            </a:pPr>
            <a:endParaRPr lang="ru-RU" sz="2700" dirty="0" smtClean="0"/>
          </a:p>
          <a:p>
            <a:pPr marL="0" indent="204026" algn="just">
              <a:buNone/>
            </a:pPr>
            <a:endParaRPr lang="ru-RU" sz="2700" dirty="0" smtClean="0"/>
          </a:p>
          <a:p>
            <a:pPr marL="0" indent="204026" algn="just">
              <a:buNone/>
            </a:pPr>
            <a:endParaRPr lang="ru-RU" sz="2700" dirty="0" smtClean="0"/>
          </a:p>
          <a:p>
            <a:pPr marL="0" indent="204026" algn="just">
              <a:buNone/>
            </a:pPr>
            <a:endParaRPr lang="ru-RU" sz="3700" dirty="0" smtClean="0"/>
          </a:p>
          <a:p>
            <a:pPr marL="95250" indent="1905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800" dirty="0" smtClean="0"/>
              <a:t>В книге «Как говорить, чтобы дети слушали, и как слушать, чтобы дети говорили» Адель Фабер и </a:t>
            </a:r>
            <a:r>
              <a:rPr lang="ru-RU" sz="4800" dirty="0" err="1" smtClean="0"/>
              <a:t>Элейн</a:t>
            </a:r>
            <a:r>
              <a:rPr lang="ru-RU" sz="4800" dirty="0" smtClean="0"/>
              <a:t> </a:t>
            </a:r>
            <a:r>
              <a:rPr lang="ru-RU" sz="4800" dirty="0" err="1" smtClean="0"/>
              <a:t>Мазлиш</a:t>
            </a:r>
            <a:r>
              <a:rPr lang="ru-RU" sz="4800" dirty="0" smtClean="0"/>
              <a:t> правильно отметили: «Похвала — это очень непростое дело». Непростое, потому что может вызвать совсем не тот эффект, которого вы ожидаете. Похвала может помочь в процессе воспитания, а может навредить.</a:t>
            </a:r>
          </a:p>
          <a:p>
            <a:pPr marL="0" indent="493776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4300" b="1" dirty="0" smtClean="0">
              <a:solidFill>
                <a:srgbClr val="003300"/>
              </a:solidFill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300" b="1" dirty="0" smtClean="0">
                <a:solidFill>
                  <a:srgbClr val="003300"/>
                </a:solidFill>
              </a:rPr>
              <a:t>КАК </a:t>
            </a:r>
            <a:r>
              <a:rPr lang="ru-RU" sz="6000" b="1" dirty="0" smtClean="0">
                <a:solidFill>
                  <a:srgbClr val="003300"/>
                </a:solidFill>
              </a:rPr>
              <a:t>НЕ НАДО </a:t>
            </a:r>
            <a:r>
              <a:rPr lang="ru-RU" sz="4300" b="1" dirty="0" smtClean="0">
                <a:solidFill>
                  <a:srgbClr val="003300"/>
                </a:solidFill>
              </a:rPr>
              <a:t>ХВАЛИТЬ:</a:t>
            </a:r>
          </a:p>
          <a:p>
            <a:pPr marL="195453" indent="-195453" algn="just">
              <a:lnSpc>
                <a:spcPct val="120000"/>
              </a:lnSpc>
              <a:buFont typeface="+mj-lt"/>
              <a:buAutoNum type="arabicPeriod"/>
              <a:defRPr/>
            </a:pPr>
            <a:r>
              <a:rPr lang="ru-RU" sz="5200" dirty="0" smtClean="0"/>
              <a:t>Не надо хвалить за то, что достигнуто не своим трудом, что дается легко. Это может  помешать активности ребенка.</a:t>
            </a:r>
          </a:p>
          <a:p>
            <a:pPr marL="186881" indent="-186881" algn="just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lang="ru-RU" sz="5200" dirty="0" smtClean="0"/>
              <a:t>Не подлежат похвале природные качества: красота, здоровье. Это может повредить адекватной самооценке ребенка.</a:t>
            </a:r>
          </a:p>
          <a:p>
            <a:pPr marL="186881" indent="-186881" algn="just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lang="ru-RU" sz="5200" dirty="0" smtClean="0"/>
              <a:t>Не перехваливайте. Если вы выказываете чрезмерный энтузиазм по поводу достижений ребенка, он может чувствовать себя под давлением, в глубине души опасаясь, что не сможет повторить результат и разочарует вас. </a:t>
            </a:r>
          </a:p>
          <a:p>
            <a:pPr marL="186881" indent="-186881" algn="just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lang="ru-RU" sz="5200" dirty="0" smtClean="0"/>
              <a:t>Избегайте похвалы, которая намекает на слабости или неудачи в прошлом. Вместо того, чтобы открыться, он начнет оправдываться и защищать прежнюю позицию.</a:t>
            </a:r>
          </a:p>
          <a:p>
            <a:pPr marL="186881" indent="-186881" algn="just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lang="ru-RU" sz="5200" dirty="0" smtClean="0"/>
              <a:t>Не сравнивайте ребенка с кем-либо. Это может вызвать раздражение и ревность у ребенка.</a:t>
            </a:r>
          </a:p>
          <a:p>
            <a:pPr marL="177800" indent="-1778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 startAt="2"/>
              <a:defRPr/>
            </a:pPr>
            <a:r>
              <a:rPr lang="ru-RU" sz="5200" dirty="0" smtClean="0"/>
              <a:t>Не торопитесь. Если ребенок чувствует, что вы хвалите и тут  же меняете тему, он может усомниться в искренности ваших</a:t>
            </a:r>
          </a:p>
          <a:p>
            <a:pPr marL="177800" indent="-17780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5200" dirty="0" smtClean="0"/>
              <a:t>          слов.</a:t>
            </a:r>
          </a:p>
          <a:p>
            <a:pPr marL="94298" indent="-94298" algn="just"/>
            <a:r>
              <a:rPr lang="ru-RU" sz="1500" dirty="0" smtClean="0"/>
              <a:t>                                                                          </a:t>
            </a:r>
            <a:r>
              <a:rPr lang="ru-RU" sz="1500" i="1" dirty="0" smtClean="0"/>
              <a:t>                                                    </a:t>
            </a:r>
          </a:p>
        </p:txBody>
      </p:sp>
      <p:pic>
        <p:nvPicPr>
          <p:cNvPr id="13" name="Рисунок 6" descr="https://img.labirint.ru/images/comments_pic/1147/011lab5ouo13220187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9026" y="851673"/>
            <a:ext cx="2357454" cy="1697094"/>
          </a:xfrm>
          <a:prstGeom prst="rect">
            <a:avLst/>
          </a:prstGeom>
          <a:ln>
            <a:solidFill>
              <a:srgbClr val="008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Содержимое 2"/>
          <p:cNvSpPr txBox="1">
            <a:spLocks/>
          </p:cNvSpPr>
          <p:nvPr/>
        </p:nvSpPr>
        <p:spPr>
          <a:xfrm>
            <a:off x="4936878" y="0"/>
            <a:ext cx="4638956" cy="7561263"/>
          </a:xfrm>
          <a:prstGeom prst="rect">
            <a:avLst/>
          </a:prstGeom>
        </p:spPr>
        <p:txBody>
          <a:bodyPr vert="horz" lIns="98755" tIns="49378" rIns="98755" bIns="49378" rtlCol="0">
            <a:noAutofit/>
          </a:bodyPr>
          <a:lstStyle/>
          <a:p>
            <a:pPr marL="370332" indent="-370332">
              <a:spcBef>
                <a:spcPct val="20000"/>
              </a:spcBef>
              <a:tabLst>
                <a:tab pos="2137982" algn="l"/>
              </a:tabLst>
              <a:defRPr/>
            </a:pPr>
            <a:endParaRPr lang="ru-RU" sz="1500" b="1" dirty="0" smtClean="0">
              <a:solidFill>
                <a:srgbClr val="00863D"/>
              </a:solidFill>
            </a:endParaRPr>
          </a:p>
          <a:p>
            <a:pPr marL="370332" indent="-370332">
              <a:spcBef>
                <a:spcPct val="20000"/>
              </a:spcBef>
              <a:tabLst>
                <a:tab pos="2137982" algn="l"/>
              </a:tabLst>
              <a:defRPr/>
            </a:pPr>
            <a:r>
              <a:rPr lang="ru-RU" sz="1500" b="1" dirty="0" smtClean="0">
                <a:solidFill>
                  <a:srgbClr val="00863D"/>
                </a:solidFill>
              </a:rPr>
              <a:t>ХВАЛИМ </a:t>
            </a:r>
            <a:r>
              <a:rPr lang="ru-RU" b="1" dirty="0" smtClean="0">
                <a:solidFill>
                  <a:srgbClr val="00863D"/>
                </a:solidFill>
              </a:rPr>
              <a:t>ПРАВИЛЬНО</a:t>
            </a:r>
            <a:r>
              <a:rPr lang="ru-RU" sz="1500" b="1" dirty="0" smtClean="0">
                <a:solidFill>
                  <a:srgbClr val="00863D"/>
                </a:solidFill>
              </a:rPr>
              <a:t>:</a:t>
            </a:r>
            <a:endParaRPr lang="ru-RU" sz="900" b="1" dirty="0" smtClean="0">
              <a:solidFill>
                <a:srgbClr val="00863D"/>
              </a:solidFill>
            </a:endParaRP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/>
              <a:defRPr/>
            </a:pPr>
            <a:r>
              <a:rPr lang="ru-RU" sz="1300" dirty="0" smtClean="0"/>
              <a:t>А</a:t>
            </a:r>
            <a:r>
              <a:rPr lang="ru-RU" sz="1400" dirty="0" smtClean="0"/>
              <a:t>кцентируйте внимание на действиях и поступках </a:t>
            </a:r>
          </a:p>
          <a:p>
            <a:pPr marL="186881" indent="-186881" algn="just">
              <a:spcBef>
                <a:spcPct val="20000"/>
              </a:spcBef>
              <a:defRPr/>
            </a:pPr>
            <a:r>
              <a:rPr lang="ru-RU" sz="1400" dirty="0" smtClean="0"/>
              <a:t>      ребенка, обратите внимание на детали.</a:t>
            </a: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Из всего сделанного ребенком выберите то, что получилось лучше всего.</a:t>
            </a: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Подчеркните, какие положительные качества ребенок проявил, сделав что-то («Ты проявил доброту, ты терпеливо слушал, ты аккуратно написал и т.д.»)</a:t>
            </a: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Убедитесь, что ваш безмерный энтузиазм пересекается с желанием ребенка достичь чего-то самостоятельно.</a:t>
            </a: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Подведите итог: «ты хорошо потрудился», «вот, что я называю упорством», «ты можешь собой гордиться».</a:t>
            </a: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Если хотите похвалить то, что и так должно было случиться, можно сказать о своих чувствах, например «я получила особенное удовольствие от совместной прогулки».</a:t>
            </a:r>
          </a:p>
          <a:p>
            <a:pPr marL="186881" indent="-186881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Принимайте ошибки детей и воспринимайте их как часть обучения, сравнивайте ребенка с «собой вчерашним», то есть с самим собой.</a:t>
            </a:r>
          </a:p>
          <a:p>
            <a:pPr marL="185738" indent="-185738" algn="just">
              <a:spcBef>
                <a:spcPct val="20000"/>
              </a:spcBef>
              <a:buFont typeface="+mj-lt"/>
              <a:buAutoNum type="arabicPeriod" startAt="2"/>
              <a:defRPr/>
            </a:pPr>
            <a:r>
              <a:rPr lang="ru-RU" sz="1400" dirty="0" smtClean="0"/>
              <a:t>Расскажите о достижениях </a:t>
            </a:r>
          </a:p>
          <a:p>
            <a:pPr marL="177800" algn="just">
              <a:defRPr/>
            </a:pPr>
            <a:r>
              <a:rPr lang="ru-RU" sz="1400" dirty="0" smtClean="0"/>
              <a:t>ребенка в разговоре с </a:t>
            </a:r>
          </a:p>
          <a:p>
            <a:pPr marL="177800" algn="just">
              <a:defRPr/>
            </a:pPr>
            <a:r>
              <a:rPr lang="ru-RU" sz="1400" dirty="0" smtClean="0"/>
              <a:t>Третьими  лицами так, чтобы </a:t>
            </a:r>
          </a:p>
          <a:p>
            <a:pPr marL="177800" algn="just">
              <a:defRPr/>
            </a:pPr>
            <a:r>
              <a:rPr lang="ru-RU" sz="1400" dirty="0" smtClean="0"/>
              <a:t>он это услышал между прочим.</a:t>
            </a:r>
            <a:endParaRPr lang="ru-RU" sz="800" dirty="0" smtClean="0"/>
          </a:p>
          <a:p>
            <a:pPr marL="2333625" algn="just">
              <a:spcBef>
                <a:spcPct val="20000"/>
              </a:spcBef>
              <a:defRPr/>
            </a:pPr>
            <a:endParaRPr lang="ru-RU" sz="800" dirty="0" smtClean="0"/>
          </a:p>
          <a:p>
            <a:pPr marL="2333625" algn="just">
              <a:spcBef>
                <a:spcPct val="20000"/>
              </a:spcBef>
              <a:defRPr/>
            </a:pPr>
            <a:endParaRPr lang="ru-RU" sz="800" dirty="0" smtClean="0"/>
          </a:p>
          <a:p>
            <a:pPr marL="2333625" algn="just">
              <a:spcBef>
                <a:spcPct val="20000"/>
              </a:spcBef>
              <a:defRPr/>
            </a:pPr>
            <a:endParaRPr lang="ru-RU" sz="800" dirty="0" smtClean="0"/>
          </a:p>
          <a:p>
            <a:pPr algn="just">
              <a:defRPr/>
            </a:pPr>
            <a:endParaRPr lang="ru-RU" sz="800" dirty="0" smtClean="0"/>
          </a:p>
          <a:p>
            <a:pPr algn="just">
              <a:defRPr/>
            </a:pPr>
            <a:r>
              <a:rPr lang="ru-RU" sz="1400" i="1" dirty="0" smtClean="0"/>
              <a:t>Пользуйтесь </a:t>
            </a:r>
            <a:r>
              <a:rPr lang="ru-RU" sz="1400" b="1" i="1" dirty="0" smtClean="0">
                <a:solidFill>
                  <a:srgbClr val="00B050"/>
                </a:solidFill>
              </a:rPr>
              <a:t>методом описательной похвалы.</a:t>
            </a:r>
            <a:r>
              <a:rPr lang="ru-RU" sz="1400" i="1" dirty="0" smtClean="0">
                <a:solidFill>
                  <a:srgbClr val="00B050"/>
                </a:solidFill>
              </a:rPr>
              <a:t> </a:t>
            </a:r>
          </a:p>
          <a:p>
            <a:pPr algn="just">
              <a:defRPr/>
            </a:pPr>
            <a:r>
              <a:rPr lang="ru-RU" sz="1400" i="1" dirty="0" smtClean="0"/>
              <a:t>Здесь  работает логика «делаешь, значит, способен». Нужно смотреть, слушать, замечать и затем вслух говорить, что вы видите и что вы ощущаете.</a:t>
            </a:r>
          </a:p>
        </p:txBody>
      </p:sp>
      <p:pic>
        <p:nvPicPr>
          <p:cNvPr id="2" name="Picture 2" descr="D:\ЮС\восп памятки\5c7ab8ff7b46618e023ac161ceb99907bolshaja_ma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5569" y="4877616"/>
            <a:ext cx="1975625" cy="1331907"/>
          </a:xfrm>
          <a:prstGeom prst="rect">
            <a:avLst/>
          </a:prstGeom>
          <a:ln>
            <a:solidFill>
              <a:srgbClr val="008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D:\ЮС\восп памятки\58273cf9bcd0815859462fad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2083"/>
          <a:stretch>
            <a:fillRect/>
          </a:stretch>
        </p:blipFill>
        <p:spPr bwMode="auto">
          <a:xfrm>
            <a:off x="0" y="-26"/>
            <a:ext cx="9721850" cy="7561289"/>
          </a:xfrm>
          <a:prstGeom prst="rect">
            <a:avLst/>
          </a:prstGeom>
          <a:noFill/>
        </p:spPr>
      </p:pic>
      <p:sp>
        <p:nvSpPr>
          <p:cNvPr id="2050" name="AutoShape 2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C:\Users\ОВП\Desktop\image.jpg"/>
          <p:cNvPicPr>
            <a:picLocks noChangeAspect="1" noChangeArrowheads="1"/>
          </p:cNvPicPr>
          <p:nvPr/>
        </p:nvPicPr>
        <p:blipFill>
          <a:blip r:embed="rId4" cstate="print"/>
          <a:srcRect t="6326" r="4405" b="5113"/>
          <a:stretch>
            <a:fillRect/>
          </a:stretch>
        </p:blipFill>
        <p:spPr bwMode="auto">
          <a:xfrm>
            <a:off x="5422231" y="530705"/>
            <a:ext cx="3796412" cy="950292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544497" y="4725796"/>
            <a:ext cx="4329292" cy="170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755" tIns="49378" rIns="98755" bIns="49378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200" b="1" dirty="0" smtClean="0">
                <a:solidFill>
                  <a:srgbClr val="003300"/>
                </a:solidFill>
              </a:rPr>
              <a:t>ПОДДЕРЖИВАЮЩИЕ ФРАЗЫ </a:t>
            </a:r>
          </a:p>
          <a:p>
            <a:r>
              <a:rPr lang="ru-RU" sz="2200" b="1" dirty="0" smtClean="0">
                <a:solidFill>
                  <a:srgbClr val="003300"/>
                </a:solidFill>
              </a:rPr>
              <a:t>ДЛЯ РЕБЁНКА</a:t>
            </a:r>
            <a:r>
              <a:rPr lang="ru-RU" sz="1300" dirty="0" smtClean="0">
                <a:solidFill>
                  <a:srgbClr val="003300"/>
                </a:solidFill>
              </a:rPr>
              <a:t>  </a:t>
            </a:r>
            <a:r>
              <a:rPr lang="ru-RU" sz="2200" b="1" dirty="0" smtClean="0">
                <a:solidFill>
                  <a:srgbClr val="003300"/>
                </a:solidFill>
              </a:rPr>
              <a:t>или </a:t>
            </a:r>
          </a:p>
          <a:p>
            <a:r>
              <a:rPr lang="ru-RU" sz="2200" b="1" dirty="0" smtClean="0">
                <a:solidFill>
                  <a:srgbClr val="003300"/>
                </a:solidFill>
              </a:rPr>
              <a:t>ИСКУССТВО КРИТИКОВАТЬ</a:t>
            </a:r>
          </a:p>
          <a:p>
            <a:r>
              <a:rPr lang="ru-RU" sz="1300" u="sng" dirty="0" smtClean="0">
                <a:solidFill>
                  <a:srgbClr val="005C2A"/>
                </a:solidFill>
              </a:rPr>
              <a:t>ПРАВИЛА ОСОЗНАННОГО ВОСПИТАНИЯ</a:t>
            </a:r>
          </a:p>
          <a:p>
            <a:r>
              <a:rPr lang="ru-RU" sz="1300" i="1" dirty="0" smtClean="0">
                <a:solidFill>
                  <a:srgbClr val="005C2A"/>
                </a:solidFill>
              </a:rPr>
              <a:t>  </a:t>
            </a:r>
          </a:p>
          <a:p>
            <a:r>
              <a:rPr lang="ru-RU" sz="1300" i="1" dirty="0" smtClean="0">
                <a:solidFill>
                  <a:srgbClr val="005C2A"/>
                </a:solidFill>
              </a:rPr>
              <a:t> родителям и воспитателям</a:t>
            </a:r>
            <a:endParaRPr lang="ru-RU" sz="1300" dirty="0">
              <a:solidFill>
                <a:srgbClr val="005C2A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0213" y="6862067"/>
            <a:ext cx="2872365" cy="305404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algn="ctr"/>
            <a:r>
              <a:rPr lang="ru-RU" sz="13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Обнинск</a:t>
            </a:r>
            <a:endParaRPr lang="ru-RU" sz="13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Содержимое 2"/>
          <p:cNvSpPr>
            <a:spLocks noGrp="1"/>
          </p:cNvSpPr>
          <p:nvPr>
            <p:ph idx="1"/>
          </p:nvPr>
        </p:nvSpPr>
        <p:spPr>
          <a:xfrm>
            <a:off x="227823" y="315028"/>
            <a:ext cx="4405244" cy="6852443"/>
          </a:xfrm>
        </p:spPr>
        <p:txBody>
          <a:bodyPr>
            <a:normAutofit/>
          </a:bodyPr>
          <a:lstStyle/>
          <a:p>
            <a:pPr marL="384048" indent="190310" algn="just">
              <a:spcBef>
                <a:spcPts val="0"/>
              </a:spcBef>
              <a:buNone/>
            </a:pPr>
            <a:r>
              <a:rPr lang="ru-RU" sz="1600" b="1" dirty="0" smtClean="0"/>
              <a:t>  </a:t>
            </a:r>
            <a:r>
              <a:rPr lang="ru-RU" sz="1100" b="1" dirty="0" smtClean="0"/>
              <a:t> </a:t>
            </a:r>
            <a:endParaRPr lang="ru-RU" sz="1500" dirty="0" smtClean="0"/>
          </a:p>
          <a:p>
            <a:pPr marL="94298" indent="-94298" algn="just">
              <a:buNone/>
            </a:pPr>
            <a:endParaRPr lang="ru-RU" sz="1500" i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2962113" y="7110951"/>
            <a:ext cx="1670955" cy="371575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marL="94298" indent="-94298" algn="r"/>
            <a:r>
              <a:rPr lang="en-US" sz="800" i="1" dirty="0" smtClean="0"/>
              <a:t>PS</a:t>
            </a:r>
            <a:r>
              <a:rPr lang="ru-RU" sz="800" i="1" dirty="0" smtClean="0"/>
              <a:t>: Рисунки Виктории </a:t>
            </a:r>
            <a:r>
              <a:rPr lang="ru-RU" sz="800" i="1" dirty="0" err="1" smtClean="0"/>
              <a:t>Кирдий</a:t>
            </a:r>
            <a:endParaRPr lang="ru-RU" sz="800" i="1" dirty="0" smtClean="0"/>
          </a:p>
          <a:p>
            <a:pPr algn="r">
              <a:lnSpc>
                <a:spcPct val="120000"/>
              </a:lnSpc>
            </a:pPr>
            <a:r>
              <a:rPr lang="ru-RU" sz="800" dirty="0" smtClean="0"/>
              <a:t>                                                                                            </a:t>
            </a:r>
            <a:endParaRPr lang="ru-RU" sz="800" dirty="0"/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227823" y="0"/>
            <a:ext cx="4633102" cy="7561263"/>
          </a:xfrm>
          <a:prstGeom prst="rect">
            <a:avLst/>
          </a:prstGeom>
        </p:spPr>
        <p:txBody>
          <a:bodyPr vert="horz" lIns="98755" tIns="49378" rIns="98755" bIns="49378" rtlCol="0">
            <a:noAutofit/>
          </a:bodyPr>
          <a:lstStyle/>
          <a:p>
            <a:r>
              <a:rPr lang="ru-RU" sz="1700" b="1" dirty="0" smtClean="0">
                <a:solidFill>
                  <a:schemeClr val="accent6">
                    <a:lumMod val="50000"/>
                  </a:schemeClr>
                </a:solidFill>
              </a:rPr>
              <a:t>            </a:t>
            </a:r>
          </a:p>
          <a:p>
            <a:endParaRPr lang="ru-RU" sz="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1700" b="1" dirty="0" smtClean="0">
                <a:solidFill>
                  <a:srgbClr val="003300"/>
                </a:solidFill>
              </a:rPr>
              <a:t>ИСКУССТВО КРИТИКИ!</a:t>
            </a:r>
          </a:p>
          <a:p>
            <a:pPr marL="1834515" indent="294894" algn="just"/>
            <a:r>
              <a:rPr lang="ru-RU" sz="1100" dirty="0" smtClean="0"/>
              <a:t>Для здорового роста ребенка критика просто необходима. </a:t>
            </a:r>
            <a:r>
              <a:rPr lang="ru-RU" sz="1100" b="1" dirty="0" smtClean="0">
                <a:solidFill>
                  <a:srgbClr val="003300"/>
                </a:solidFill>
              </a:rPr>
              <a:t>Цель критики - помочь ребенку улучшить себя или своё творение, стимулировать на развитие. </a:t>
            </a:r>
            <a:r>
              <a:rPr lang="ru-RU" sz="1100" dirty="0" smtClean="0"/>
              <a:t>Правильная критика вызывает у ребенка хорошие чувства и положительно мотивирует, потому что он понимает: он не один, ему помогают.</a:t>
            </a:r>
          </a:p>
          <a:p>
            <a:pPr marL="4763" indent="293688" algn="just"/>
            <a:r>
              <a:rPr lang="ru-RU" sz="1100" dirty="0" smtClean="0"/>
              <a:t>Как правильно преподносить критику, не вызывая противодействие?</a:t>
            </a:r>
          </a:p>
          <a:p>
            <a:r>
              <a:rPr lang="ru-RU" sz="1700" b="1" dirty="0" smtClean="0">
                <a:solidFill>
                  <a:srgbClr val="003300"/>
                </a:solidFill>
              </a:rPr>
              <a:t>Правила конструктивной критики:</a:t>
            </a:r>
          </a:p>
          <a:p>
            <a:pPr marL="94298" indent="-94298" algn="just"/>
            <a:r>
              <a:rPr lang="ru-RU" sz="1100" dirty="0" smtClean="0"/>
              <a:t> 1. </a:t>
            </a:r>
            <a:r>
              <a:rPr lang="ru-RU" sz="1100" b="1" dirty="0" smtClean="0"/>
              <a:t>Критикуйте поведение, действия ребенка, а не  его личность.</a:t>
            </a:r>
            <a:endParaRPr lang="ru-RU" sz="1100" b="1" i="1" dirty="0" smtClean="0"/>
          </a:p>
          <a:p>
            <a:pPr algn="just"/>
            <a:r>
              <a:rPr lang="ru-RU" sz="1100" dirty="0" smtClean="0"/>
              <a:t>Ребенок всегда хороший, а вот его поступки могут быть хорошими или плохими. Можно поощрить ребенка после исправленной им ошибки: похвалить или обнять. Это даст ему понять, что совершать ошибки не так уж страшно, их нужно исправлять. ( «Я вижу, ты разлил чай? На тебе тряпку. Вытирай.»)</a:t>
            </a:r>
          </a:p>
          <a:p>
            <a:pPr algn="just"/>
            <a:r>
              <a:rPr lang="ru-RU" sz="1100" dirty="0" smtClean="0"/>
              <a:t>2. </a:t>
            </a:r>
            <a:r>
              <a:rPr lang="ru-RU" sz="1100" b="1" dirty="0" smtClean="0"/>
              <a:t>Не допускайте оскорблений и сравнений с другими. </a:t>
            </a:r>
            <a:r>
              <a:rPr lang="ru-RU" sz="1100" dirty="0" smtClean="0"/>
              <a:t>Это унижает достоинство ребенка, понижает его самооценку, вызывает сопротивление и нежелание что-либо делать вообще. </a:t>
            </a:r>
          </a:p>
          <a:p>
            <a:pPr algn="just"/>
            <a:r>
              <a:rPr lang="ru-RU" sz="1100" dirty="0" smtClean="0"/>
              <a:t>3</a:t>
            </a:r>
            <a:r>
              <a:rPr lang="ru-RU" sz="1100" b="1" dirty="0" smtClean="0"/>
              <a:t>. Не переходите на крик. </a:t>
            </a:r>
            <a:r>
              <a:rPr lang="ru-RU" sz="1100" dirty="0" smtClean="0"/>
              <a:t>Этим вы показываете  свое бессилие. </a:t>
            </a:r>
          </a:p>
          <a:p>
            <a:pPr algn="just"/>
            <a:r>
              <a:rPr lang="ru-RU" sz="1100" dirty="0" smtClean="0"/>
              <a:t>4. Ваши </a:t>
            </a:r>
            <a:r>
              <a:rPr lang="ru-RU" sz="1100" b="1" dirty="0" smtClean="0"/>
              <a:t>замечания не должны носить негативный характер. </a:t>
            </a:r>
            <a:r>
              <a:rPr lang="ru-RU" sz="1100" dirty="0" smtClean="0"/>
              <a:t>Формулируйте свои мысли, используя местоимение "я" вместо "ты".  (Вместо «Почему ты плохо сделал это задание?» скажите: «Мне хочется, чтобы ты внимательнее делал задание, тогда тебе не придется его переписывать 2 раза». Первая фраза заставляет сразу перейти в оборонительную позицию и оправдываться. Вторая объясняет, почему важно прикладывать усилия).</a:t>
            </a:r>
          </a:p>
          <a:p>
            <a:pPr algn="just"/>
            <a:r>
              <a:rPr lang="ru-RU" sz="1100" dirty="0" smtClean="0"/>
              <a:t>5. </a:t>
            </a:r>
            <a:r>
              <a:rPr lang="ru-RU" sz="1100" b="1" dirty="0" smtClean="0"/>
              <a:t>Не критикуйте ребенка в присутствии третьих лиц. </a:t>
            </a:r>
            <a:r>
              <a:rPr lang="ru-RU" sz="1100" dirty="0" smtClean="0"/>
              <a:t>Критика очень </a:t>
            </a:r>
            <a:r>
              <a:rPr lang="ru-RU" sz="1100" dirty="0" err="1" smtClean="0"/>
              <a:t>травматична</a:t>
            </a:r>
            <a:r>
              <a:rPr lang="ru-RU" sz="1100" dirty="0" smtClean="0"/>
              <a:t>, а в присутствии других она еще и унизительна. Унижения не дают возможность ребенку что-то исправить или сделать лучше.</a:t>
            </a:r>
          </a:p>
          <a:p>
            <a:pPr algn="just"/>
            <a:r>
              <a:rPr lang="ru-RU" sz="1100" dirty="0" smtClean="0"/>
              <a:t>6. </a:t>
            </a:r>
            <a:r>
              <a:rPr lang="ru-RU" sz="1100" b="1" dirty="0" smtClean="0"/>
              <a:t>Не обобщайте </a:t>
            </a:r>
            <a:r>
              <a:rPr lang="ru-RU" sz="1100" dirty="0" smtClean="0"/>
              <a:t>(«Ты опять…», «Ну как всегда…»). Эти слова заставляют ребенка думать, что он «плохой, ненужный, не такой, как нормальные дети» . Обсуждайте конкретную ситуацию.</a:t>
            </a:r>
          </a:p>
          <a:p>
            <a:pPr algn="just"/>
            <a:r>
              <a:rPr lang="ru-RU" sz="1100" dirty="0" smtClean="0"/>
              <a:t>7. </a:t>
            </a:r>
            <a:r>
              <a:rPr lang="ru-RU" sz="1100" b="1" dirty="0" smtClean="0"/>
              <a:t>Думайте о результате. </a:t>
            </a:r>
            <a:r>
              <a:rPr lang="ru-RU" sz="1100" dirty="0" smtClean="0"/>
              <a:t>Подскажите, как правильно. Делая ребенку замечание, важно предложить ему варианты выхода из ситуации.       Критика должна указывать не на то, что плохо, а что можно сделать           лучше. Такой подход предотвратит обиду, оставит желание                  исправляться и не повредит самооценке.                </a:t>
            </a:r>
            <a:endParaRPr lang="ru-RU" sz="1100" dirty="0"/>
          </a:p>
        </p:txBody>
      </p:sp>
      <p:pic>
        <p:nvPicPr>
          <p:cNvPr id="2" name="Picture 2" descr="D:\ЮС\восп памятки\ecf440075e5d88d3eefaad2b5b12536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20450" y="1873697"/>
            <a:ext cx="3493814" cy="2678804"/>
          </a:xfrm>
          <a:prstGeom prst="rect">
            <a:avLst/>
          </a:prstGeom>
          <a:ln>
            <a:solidFill>
              <a:srgbClr val="0033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1" name="Picture 3" descr="D:\ЮС\восп памятки\2121400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936" y="708797"/>
            <a:ext cx="1746907" cy="1287858"/>
          </a:xfrm>
          <a:prstGeom prst="rect">
            <a:avLst/>
          </a:prstGeom>
          <a:ln>
            <a:solidFill>
              <a:srgbClr val="0033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ЮС\восп памятки\58273cf9bcd0815859462fad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721850" cy="7561263"/>
          </a:xfrm>
          <a:prstGeom prst="rect">
            <a:avLst/>
          </a:prstGeom>
          <a:noFill/>
        </p:spPr>
      </p:pic>
      <p:sp>
        <p:nvSpPr>
          <p:cNvPr id="2050" name="AutoShape 2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image.jimcdn.com/app/cms/image/transf/dimension=1090x10000:format=jpg/path/s477b1facc612a278/image/ic104a336eff31662/version/1471537474/image.jpg"/>
          <p:cNvSpPr>
            <a:spLocks noChangeAspect="1" noChangeArrowheads="1"/>
          </p:cNvSpPr>
          <p:nvPr/>
        </p:nvSpPr>
        <p:spPr bwMode="auto">
          <a:xfrm>
            <a:off x="165406" y="-159276"/>
            <a:ext cx="324062" cy="336057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4" name="AutoShape 2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https://www.firestock.ru/wp-content/uploads/2015/10/istock_000016749699large.jpg"/>
          <p:cNvSpPr>
            <a:spLocks noChangeAspect="1" noChangeArrowheads="1"/>
          </p:cNvSpPr>
          <p:nvPr/>
        </p:nvSpPr>
        <p:spPr bwMode="auto">
          <a:xfrm>
            <a:off x="165407" y="-2679698"/>
            <a:ext cx="3595059" cy="5597436"/>
          </a:xfrm>
          <a:prstGeom prst="rect">
            <a:avLst/>
          </a:prstGeom>
          <a:noFill/>
        </p:spPr>
        <p:txBody>
          <a:bodyPr vert="horz" wrap="square" lIns="98755" tIns="49378" rIns="98755" bIns="4937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Содержимое 2"/>
          <p:cNvSpPr>
            <a:spLocks noGrp="1"/>
          </p:cNvSpPr>
          <p:nvPr>
            <p:ph idx="1"/>
          </p:nvPr>
        </p:nvSpPr>
        <p:spPr>
          <a:xfrm>
            <a:off x="4860925" y="0"/>
            <a:ext cx="4860925" cy="7561263"/>
          </a:xfrm>
        </p:spPr>
        <p:txBody>
          <a:bodyPr>
            <a:normAutofit/>
          </a:bodyPr>
          <a:lstStyle/>
          <a:p>
            <a:pPr marL="291465" indent="411480">
              <a:buNone/>
            </a:pPr>
            <a:endParaRPr lang="ru-RU" sz="1100" b="1" i="1" dirty="0" smtClean="0"/>
          </a:p>
          <a:p>
            <a:pPr marL="291465" indent="411480">
              <a:buNone/>
            </a:pPr>
            <a:endParaRPr lang="ru-RU" sz="1100" b="1" i="1" dirty="0" smtClean="0"/>
          </a:p>
          <a:p>
            <a:pPr marL="188595" indent="411480">
              <a:buNone/>
            </a:pPr>
            <a:r>
              <a:rPr lang="ru-RU" sz="1100" b="1" i="1" dirty="0" smtClean="0">
                <a:solidFill>
                  <a:srgbClr val="003300"/>
                </a:solidFill>
              </a:rPr>
              <a:t>✔ ОПИШИТЕ, ЧТО ВЫ ВИДИТЕ: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dirty="0" smtClean="0"/>
              <a:t>Вот это да! Комната чистая!</a:t>
            </a:r>
            <a:br>
              <a:rPr lang="ru-RU" sz="1100" dirty="0" smtClean="0"/>
            </a:br>
            <a:r>
              <a:rPr lang="ru-RU" sz="1100" dirty="0" smtClean="0"/>
              <a:t>Ух ты! Постель застелена!</a:t>
            </a:r>
            <a:br>
              <a:rPr lang="ru-RU" sz="1100" dirty="0" smtClean="0"/>
            </a:br>
            <a:r>
              <a:rPr lang="ru-RU" sz="1100" dirty="0" smtClean="0"/>
              <a:t>Вот это да! Книги ровно лежат на полке!</a:t>
            </a:r>
            <a:br>
              <a:rPr lang="ru-RU" sz="1100" dirty="0" smtClean="0"/>
            </a:br>
            <a:r>
              <a:rPr lang="ru-RU" sz="1100" dirty="0" smtClean="0"/>
              <a:t>Я вижу, тебе очень нравится рисовать.</a:t>
            </a:r>
            <a:br>
              <a:rPr lang="ru-RU" sz="1100" dirty="0" smtClean="0"/>
            </a:br>
            <a:r>
              <a:rPr lang="ru-RU" sz="1100" dirty="0" smtClean="0"/>
              <a:t>Какие яркие краски ты используешь!</a:t>
            </a:r>
            <a:br>
              <a:rPr lang="ru-RU" sz="1100" dirty="0" smtClean="0"/>
            </a:br>
            <a:r>
              <a:rPr lang="ru-RU" sz="1100" dirty="0" smtClean="0"/>
              <a:t>Я вижу, что ты очень постарался!</a:t>
            </a:r>
            <a:br>
              <a:rPr lang="ru-RU" sz="1100" dirty="0" smtClean="0"/>
            </a:br>
            <a:r>
              <a:rPr lang="ru-RU" sz="1100" dirty="0" smtClean="0"/>
              <a:t>Я вижу, ты сам выбрал себе одежду!</a:t>
            </a:r>
            <a:br>
              <a:rPr lang="ru-RU" sz="1100" dirty="0" smtClean="0"/>
            </a:br>
            <a:r>
              <a:rPr lang="ru-RU" sz="1100" dirty="0" smtClean="0"/>
              <a:t>Я вижу, как аккуратно ты сложил свою </a:t>
            </a:r>
            <a:r>
              <a:rPr lang="ru-RU" sz="1100" dirty="0" err="1" smtClean="0"/>
              <a:t>пижамку</a:t>
            </a:r>
            <a:r>
              <a:rPr lang="ru-RU" sz="1100" dirty="0" smtClean="0"/>
              <a:t>.</a:t>
            </a:r>
            <a:br>
              <a:rPr lang="ru-RU" sz="1100" dirty="0" smtClean="0"/>
            </a:br>
            <a:r>
              <a:rPr lang="ru-RU" sz="1100" dirty="0" smtClean="0"/>
              <a:t>Я вижу, что ты сам убрал со стола!</a:t>
            </a:r>
          </a:p>
          <a:p>
            <a:pPr marL="188595" indent="411480">
              <a:buNone/>
            </a:pPr>
            <a:r>
              <a:rPr lang="ru-RU" sz="1100" b="1" i="1" dirty="0" smtClean="0">
                <a:solidFill>
                  <a:srgbClr val="003300"/>
                </a:solidFill>
              </a:rPr>
              <a:t>✔ ОПИШИТЕ, ЧТО ВЫ ЧУВСТВУЕТЕ: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dirty="0" smtClean="0"/>
              <a:t>Мне так приятно заходить в такую чистую комнату.</a:t>
            </a:r>
            <a:br>
              <a:rPr lang="ru-RU" sz="1100" dirty="0" smtClean="0"/>
            </a:br>
            <a:r>
              <a:rPr lang="ru-RU" sz="1100" dirty="0" smtClean="0"/>
              <a:t>Я очень люблю заниматься и играть с тобой.</a:t>
            </a:r>
            <a:br>
              <a:rPr lang="ru-RU" sz="1100" dirty="0" smtClean="0"/>
            </a:br>
            <a:r>
              <a:rPr lang="ru-RU" sz="1100" dirty="0" smtClean="0"/>
              <a:t>Когда смотрю на яркие шарики на твоём рисунке, мне так радостно.</a:t>
            </a:r>
            <a:br>
              <a:rPr lang="ru-RU" sz="1100" dirty="0" smtClean="0"/>
            </a:br>
            <a:r>
              <a:rPr lang="ru-RU" sz="1100" dirty="0" smtClean="0"/>
              <a:t>Я так рада, когда ты дома.</a:t>
            </a:r>
            <a:br>
              <a:rPr lang="ru-RU" sz="1100" dirty="0" smtClean="0"/>
            </a:br>
            <a:r>
              <a:rPr lang="ru-RU" sz="1100" dirty="0" smtClean="0"/>
              <a:t>Я чувствую, что мы с тобой как одна команда.</a:t>
            </a:r>
            <a:br>
              <a:rPr lang="ru-RU" sz="1100" dirty="0" smtClean="0"/>
            </a:br>
            <a:r>
              <a:rPr lang="ru-RU" sz="1100" dirty="0" smtClean="0"/>
              <a:t>Мне очень приятно, когда ты так говоришь.</a:t>
            </a:r>
            <a:br>
              <a:rPr lang="ru-RU" sz="1100" dirty="0" smtClean="0"/>
            </a:br>
            <a:r>
              <a:rPr lang="ru-RU" sz="1100" dirty="0" smtClean="0"/>
              <a:t>Я так счастлива, что ты у нас есть.</a:t>
            </a:r>
            <a:br>
              <a:rPr lang="ru-RU" sz="1100" dirty="0" smtClean="0"/>
            </a:br>
            <a:r>
              <a:rPr lang="ru-RU" sz="1100" dirty="0" smtClean="0"/>
              <a:t>Мне очень приятно, когда ты мне помогаешь.</a:t>
            </a:r>
          </a:p>
          <a:p>
            <a:pPr marL="188595" indent="411480">
              <a:buNone/>
            </a:pPr>
            <a:r>
              <a:rPr lang="ru-RU" sz="1100" b="1" i="1" dirty="0" smtClean="0">
                <a:solidFill>
                  <a:srgbClr val="003300"/>
                </a:solidFill>
              </a:rPr>
              <a:t>✔ ПОКАЖИТЕ ВЕРУ В РЕБЁНКА: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dirty="0" smtClean="0"/>
              <a:t>Я тебе доверяю.</a:t>
            </a:r>
            <a:br>
              <a:rPr lang="ru-RU" sz="1100" dirty="0" smtClean="0"/>
            </a:br>
            <a:r>
              <a:rPr lang="ru-RU" sz="1100" dirty="0" smtClean="0"/>
              <a:t>Я в тебя верю.</a:t>
            </a:r>
            <a:br>
              <a:rPr lang="ru-RU" sz="1100" dirty="0" smtClean="0"/>
            </a:br>
            <a:r>
              <a:rPr lang="ru-RU" sz="1100" dirty="0" smtClean="0"/>
              <a:t>Я уважаю твоё решение.</a:t>
            </a:r>
            <a:br>
              <a:rPr lang="ru-RU" sz="1100" dirty="0" smtClean="0"/>
            </a:br>
            <a:r>
              <a:rPr lang="ru-RU" sz="1100" dirty="0" smtClean="0"/>
              <a:t>Это непросто, но у тебя обязательно получится.</a:t>
            </a:r>
            <a:br>
              <a:rPr lang="ru-RU" sz="1100" dirty="0" smtClean="0"/>
            </a:br>
            <a:r>
              <a:rPr lang="ru-RU" sz="1100" dirty="0" smtClean="0"/>
              <a:t>У тебя всё получается, если ты только захочешь.</a:t>
            </a:r>
            <a:br>
              <a:rPr lang="ru-RU" sz="1100" dirty="0" smtClean="0"/>
            </a:br>
            <a:r>
              <a:rPr lang="ru-RU" sz="1100" dirty="0" smtClean="0"/>
              <a:t>Ты всё верно делаешь.</a:t>
            </a:r>
            <a:br>
              <a:rPr lang="ru-RU" sz="1100" dirty="0" smtClean="0"/>
            </a:br>
            <a:r>
              <a:rPr lang="ru-RU" sz="1100" dirty="0" smtClean="0"/>
              <a:t>Ты всё правильно понимаешь.</a:t>
            </a:r>
            <a:br>
              <a:rPr lang="ru-RU" sz="1100" dirty="0" smtClean="0"/>
            </a:br>
            <a:r>
              <a:rPr lang="ru-RU" sz="1100" dirty="0" smtClean="0"/>
              <a:t>Как у тебя это получилось?</a:t>
            </a:r>
            <a:br>
              <a:rPr lang="ru-RU" sz="1100" dirty="0" smtClean="0"/>
            </a:br>
            <a:r>
              <a:rPr lang="ru-RU" sz="1100" dirty="0" smtClean="0"/>
              <a:t>Научи меня, как это у тебя получается.</a:t>
            </a:r>
            <a:br>
              <a:rPr lang="ru-RU" sz="1100" dirty="0" smtClean="0"/>
            </a:br>
            <a:r>
              <a:rPr lang="ru-RU" sz="1100" dirty="0" smtClean="0"/>
              <a:t>Ты делаешь это лучше, чем я.</a:t>
            </a:r>
            <a:br>
              <a:rPr lang="ru-RU" sz="1100" dirty="0" smtClean="0"/>
            </a:br>
            <a:r>
              <a:rPr lang="ru-RU" sz="1100" dirty="0" smtClean="0"/>
              <a:t>У тебя получается это лучше, чем у меня.</a:t>
            </a:r>
            <a:r>
              <a:rPr lang="ru-RU" sz="1100" b="1" i="1" dirty="0" smtClean="0"/>
              <a:t> </a:t>
            </a:r>
          </a:p>
          <a:p>
            <a:pPr marL="188595" indent="411480">
              <a:buNone/>
            </a:pPr>
            <a:r>
              <a:rPr lang="ru-RU" sz="1100" b="1" i="1" dirty="0" smtClean="0">
                <a:solidFill>
                  <a:srgbClr val="003300"/>
                </a:solidFill>
              </a:rPr>
              <a:t>✔ ПОБЛАГОДАРИТЕ ЗА ВРЕМЯ, ПРОВЕДЁННОЕ ВМЕСТЕ: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dirty="0" smtClean="0"/>
              <a:t>Я очень ценю время, которое мы с тобой проводим вместе.</a:t>
            </a:r>
            <a:br>
              <a:rPr lang="ru-RU" sz="1100" dirty="0" smtClean="0"/>
            </a:br>
            <a:r>
              <a:rPr lang="ru-RU" sz="1100" dirty="0" smtClean="0"/>
              <a:t>Я с нетерпением жду, когда мы сможем снова поиграть завтра.</a:t>
            </a:r>
            <a:br>
              <a:rPr lang="ru-RU" sz="1100" dirty="0" smtClean="0"/>
            </a:br>
            <a:r>
              <a:rPr lang="ru-RU" sz="1100" dirty="0" smtClean="0"/>
              <a:t>С тобой очень интересно.</a:t>
            </a:r>
            <a:br>
              <a:rPr lang="ru-RU" sz="1100" dirty="0" smtClean="0"/>
            </a:br>
            <a:r>
              <a:rPr lang="ru-RU" sz="1100" dirty="0" smtClean="0"/>
              <a:t>Мне очень понравилось, как мы поиграли.</a:t>
            </a:r>
            <a:br>
              <a:rPr lang="ru-RU" sz="1100" dirty="0" smtClean="0"/>
            </a:br>
            <a:r>
              <a:rPr lang="ru-RU" sz="1100" dirty="0" smtClean="0"/>
              <a:t>Я рада, что ты дома.</a:t>
            </a:r>
            <a:br>
              <a:rPr lang="ru-RU" sz="1100" dirty="0" smtClean="0"/>
            </a:br>
            <a:r>
              <a:rPr lang="ru-RU" sz="1100" dirty="0" smtClean="0"/>
              <a:t>С тобой очень интересно и приятно играть.</a:t>
            </a:r>
          </a:p>
          <a:p>
            <a:endParaRPr lang="ru-RU" sz="1100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227823" y="0"/>
            <a:ext cx="4633102" cy="7855690"/>
          </a:xfrm>
          <a:prstGeom prst="rect">
            <a:avLst/>
          </a:prstGeom>
        </p:spPr>
        <p:txBody>
          <a:bodyPr wrap="square" lIns="98755" tIns="49378" rIns="98755" bIns="49378">
            <a:spAutoFit/>
          </a:bodyPr>
          <a:lstStyle/>
          <a:p>
            <a:pPr marL="384048" indent="190310" algn="just"/>
            <a:endParaRPr lang="ru-RU" sz="1500" b="1" dirty="0" smtClean="0"/>
          </a:p>
          <a:p>
            <a:pPr marL="384048" indent="190310" algn="ctr"/>
            <a:endParaRPr lang="ru-RU" sz="1500" b="1" dirty="0" smtClean="0"/>
          </a:p>
          <a:p>
            <a:pPr marL="384048" indent="190310" algn="just"/>
            <a:r>
              <a:rPr lang="ru-RU" sz="1500" b="1" dirty="0" smtClean="0"/>
              <a:t>      </a:t>
            </a:r>
            <a:r>
              <a:rPr lang="ru-RU" sz="1500" b="1" dirty="0" smtClean="0">
                <a:solidFill>
                  <a:srgbClr val="003300"/>
                </a:solidFill>
              </a:rPr>
              <a:t>ПОДДЕРЖИВАЮЩИЕ ФРАЗЫ</a:t>
            </a:r>
            <a:endParaRPr lang="ru-RU" sz="800" b="1" dirty="0" smtClean="0">
              <a:solidFill>
                <a:srgbClr val="003300"/>
              </a:solidFill>
            </a:endParaRPr>
          </a:p>
          <a:p>
            <a:pPr marL="384048" indent="190310" algn="just"/>
            <a:endParaRPr lang="ru-RU" sz="800" b="1" dirty="0" smtClean="0"/>
          </a:p>
          <a:p>
            <a:pPr indent="190310" algn="just"/>
            <a:r>
              <a:rPr lang="ru-RU" sz="1100" b="1" dirty="0" smtClean="0"/>
              <a:t>С</a:t>
            </a:r>
            <a:r>
              <a:rPr lang="ru-RU" sz="1100" dirty="0" smtClean="0"/>
              <a:t> помощью поддерживающих слов и фраз  Вы можете каждый день вдохновлять Вашего ребенка. Они помогут ребёнку ощутить Вашу веру в него, дадут ему почувствовать, что вы его любите, понимаете, принимаете. Что рядом с ним Вам хорошо. Что с ним всё в порядке. </a:t>
            </a:r>
          </a:p>
          <a:p>
            <a:pPr indent="190310" algn="just"/>
            <a:r>
              <a:rPr lang="ru-RU" sz="1100" b="1" dirty="0" smtClean="0"/>
              <a:t>П</a:t>
            </a:r>
            <a:r>
              <a:rPr lang="ru-RU" sz="1100" dirty="0" smtClean="0"/>
              <a:t>рименяйте фразы поддержки в ежедневном общении, и это поможет Вам построить более гармоничные отношения с ребенком!</a:t>
            </a:r>
          </a:p>
          <a:p>
            <a:pPr marL="192024" indent="397764"/>
            <a:endParaRPr lang="ru-RU" sz="1100" b="1" i="1" dirty="0" smtClean="0"/>
          </a:p>
          <a:p>
            <a:pPr marL="109728" indent="397764"/>
            <a:r>
              <a:rPr lang="ru-RU" sz="1100" b="1" i="1" dirty="0" smtClean="0">
                <a:solidFill>
                  <a:srgbClr val="003300"/>
                </a:solidFill>
              </a:rPr>
              <a:t>✔ ОБРАТИТЕ ВНИМАНИЕ НА УСИЛИЯ И СТАРАНИЯ: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dirty="0" smtClean="0"/>
              <a:t>Как ты стараешься!</a:t>
            </a:r>
            <a:br>
              <a:rPr lang="ru-RU" sz="1100" dirty="0" smtClean="0"/>
            </a:br>
            <a:r>
              <a:rPr lang="ru-RU" sz="1100" dirty="0" smtClean="0"/>
              <a:t>Я вижу, ты очень много труда вложил в это.</a:t>
            </a:r>
            <a:br>
              <a:rPr lang="ru-RU" sz="1100" dirty="0" smtClean="0"/>
            </a:br>
            <a:r>
              <a:rPr lang="ru-RU" sz="1100" dirty="0" smtClean="0"/>
              <a:t>Я вижу, как сильно ты старался.</a:t>
            </a:r>
            <a:br>
              <a:rPr lang="ru-RU" sz="1100" dirty="0" smtClean="0"/>
            </a:br>
            <a:r>
              <a:rPr lang="ru-RU" sz="1100" dirty="0" smtClean="0"/>
              <a:t>Ты так потрудился над этим, и вот как здорово получилось!</a:t>
            </a:r>
            <a:br>
              <a:rPr lang="ru-RU" sz="1100" dirty="0" smtClean="0"/>
            </a:br>
            <a:r>
              <a:rPr lang="ru-RU" sz="1100" dirty="0" smtClean="0"/>
              <a:t>Получается очень здорово.</a:t>
            </a:r>
            <a:br>
              <a:rPr lang="ru-RU" sz="1100" dirty="0" smtClean="0"/>
            </a:br>
            <a:r>
              <a:rPr lang="ru-RU" sz="1100" dirty="0" smtClean="0"/>
              <a:t>Могу представить, сколько времени на это ушло!</a:t>
            </a:r>
            <a:br>
              <a:rPr lang="ru-RU" sz="1100" dirty="0" smtClean="0"/>
            </a:br>
            <a:r>
              <a:rPr lang="ru-RU" sz="1100" dirty="0" smtClean="0"/>
              <a:t>Представляю, как долго ты старался, чтобы это получилось!</a:t>
            </a:r>
            <a:br>
              <a:rPr lang="ru-RU" sz="1100" dirty="0" smtClean="0"/>
            </a:br>
            <a:r>
              <a:rPr lang="ru-RU" sz="1100" dirty="0" smtClean="0"/>
              <a:t>Сколько же пришлось придумывать, чтобы такое получилось!</a:t>
            </a:r>
            <a:br>
              <a:rPr lang="ru-RU" sz="1100" dirty="0" smtClean="0"/>
            </a:br>
            <a:r>
              <a:rPr lang="ru-RU" sz="1100" dirty="0" smtClean="0"/>
              <a:t>Твои труды привели к хорошему результату!</a:t>
            </a:r>
          </a:p>
          <a:p>
            <a:pPr marL="109728" indent="397764"/>
            <a:r>
              <a:rPr lang="ru-RU" sz="1100" b="1" i="1" dirty="0" smtClean="0">
                <a:solidFill>
                  <a:srgbClr val="003300"/>
                </a:solidFill>
              </a:rPr>
              <a:t>✔ ПОБЛАГОДАРИТЕ ЗА ПОМОЩЬ И ВКЛАД: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smtClean="0"/>
              <a:t>Спасибо большое </a:t>
            </a:r>
            <a:r>
              <a:rPr lang="ru-RU" sz="1100" dirty="0" smtClean="0"/>
              <a:t>тебе за то, что ты… (за конкретное дело).</a:t>
            </a:r>
            <a:br>
              <a:rPr lang="ru-RU" sz="1100" dirty="0" smtClean="0"/>
            </a:br>
            <a:r>
              <a:rPr lang="ru-RU" sz="1100" dirty="0" smtClean="0"/>
              <a:t>Спасибо за то, что ты сделал.</a:t>
            </a:r>
            <a:br>
              <a:rPr lang="ru-RU" sz="1100" dirty="0" smtClean="0"/>
            </a:br>
            <a:r>
              <a:rPr lang="ru-RU" sz="1100" dirty="0" smtClean="0"/>
              <a:t>Спасибо большое за твою помощь.</a:t>
            </a:r>
            <a:br>
              <a:rPr lang="ru-RU" sz="1100" dirty="0" smtClean="0"/>
            </a:br>
            <a:r>
              <a:rPr lang="ru-RU" sz="1100" dirty="0" smtClean="0"/>
              <a:t>Спасибо за твоё понимание.</a:t>
            </a:r>
            <a:br>
              <a:rPr lang="ru-RU" sz="1100" dirty="0" smtClean="0"/>
            </a:br>
            <a:r>
              <a:rPr lang="ru-RU" sz="1100" dirty="0" smtClean="0"/>
              <a:t>Это очень большая помощь для меня, спасибо.</a:t>
            </a:r>
            <a:br>
              <a:rPr lang="ru-RU" sz="1100" dirty="0" smtClean="0"/>
            </a:br>
            <a:r>
              <a:rPr lang="ru-RU" sz="1100" dirty="0" smtClean="0"/>
              <a:t>Ты мне так хорошо помогаешь!</a:t>
            </a:r>
            <a:br>
              <a:rPr lang="ru-RU" sz="1100" dirty="0" smtClean="0"/>
            </a:br>
            <a:r>
              <a:rPr lang="ru-RU" sz="1100" dirty="0" smtClean="0"/>
              <a:t>Благодаря тебе я всё закончила быстрее.</a:t>
            </a:r>
            <a:br>
              <a:rPr lang="ru-RU" sz="1100" dirty="0" smtClean="0"/>
            </a:br>
            <a:r>
              <a:rPr lang="ru-RU" sz="1100" dirty="0" smtClean="0"/>
              <a:t>Благодаря тебе у нас теперь так чисто.</a:t>
            </a:r>
            <a:br>
              <a:rPr lang="ru-RU" sz="1100" dirty="0" smtClean="0"/>
            </a:br>
            <a:r>
              <a:rPr lang="ru-RU" sz="1100" dirty="0" smtClean="0"/>
              <a:t>Благодаря тебе вещи теперь не раскиданы по полу.</a:t>
            </a:r>
          </a:p>
          <a:p>
            <a:pPr marL="109728" indent="397764"/>
            <a:r>
              <a:rPr lang="ru-RU" sz="1100" b="1" i="1" dirty="0" smtClean="0">
                <a:solidFill>
                  <a:srgbClr val="003300"/>
                </a:solidFill>
              </a:rPr>
              <a:t>✔ ПОМОГИТЕ РЕБЕНКУ САМОМУ ОЦЕНИТЬ СВОЙ РЕЗУЛЬТАТ:</a:t>
            </a:r>
            <a:r>
              <a:rPr lang="ru-RU" sz="1100" b="1" i="1" dirty="0" smtClean="0"/>
              <a:t/>
            </a:r>
            <a:br>
              <a:rPr lang="ru-RU" sz="1100" b="1" i="1" dirty="0" smtClean="0"/>
            </a:br>
            <a:r>
              <a:rPr lang="ru-RU" sz="1100" dirty="0" smtClean="0"/>
              <a:t>Что тебе здесь самому больше всего нравится?</a:t>
            </a:r>
          </a:p>
          <a:p>
            <a:pPr marL="109538" indent="-26988"/>
            <a:r>
              <a:rPr lang="ru-RU" sz="1100" dirty="0" smtClean="0"/>
              <a:t> Что ты сам думаешь об этом?</a:t>
            </a:r>
            <a:br>
              <a:rPr lang="ru-RU" sz="1100" dirty="0" smtClean="0"/>
            </a:br>
            <a:r>
              <a:rPr lang="ru-RU" sz="1100" dirty="0" smtClean="0"/>
              <a:t>Представляю, как тебе самому приятно!</a:t>
            </a:r>
            <a:br>
              <a:rPr lang="ru-RU" sz="1100" dirty="0" smtClean="0"/>
            </a:br>
            <a:r>
              <a:rPr lang="ru-RU" sz="1100" dirty="0" smtClean="0"/>
              <a:t>А как ты сам думаешь?</a:t>
            </a:r>
            <a:br>
              <a:rPr lang="ru-RU" sz="1100" dirty="0" smtClean="0"/>
            </a:br>
            <a:r>
              <a:rPr lang="ru-RU" sz="1100" dirty="0" smtClean="0"/>
              <a:t>А что ты сам думаешь об этом?</a:t>
            </a:r>
            <a:br>
              <a:rPr lang="ru-RU" sz="1100" dirty="0" smtClean="0"/>
            </a:br>
            <a:r>
              <a:rPr lang="ru-RU" sz="1100" dirty="0" smtClean="0"/>
              <a:t>А как тебе самому кажется?</a:t>
            </a:r>
            <a:br>
              <a:rPr lang="ru-RU" sz="1100" dirty="0" smtClean="0"/>
            </a:br>
            <a:r>
              <a:rPr lang="ru-RU" sz="1100" dirty="0" smtClean="0"/>
              <a:t>А тебе самому как бы хотелось?</a:t>
            </a:r>
          </a:p>
          <a:p>
            <a:pPr marL="192024" indent="397764"/>
            <a:endParaRPr lang="ru-RU" sz="1100" dirty="0" smtClean="0"/>
          </a:p>
          <a:p>
            <a:pPr marL="192024" indent="397764"/>
            <a:endParaRPr lang="ru-RU" sz="1100" dirty="0" smtClean="0"/>
          </a:p>
          <a:p>
            <a:pPr marL="192024" indent="397764"/>
            <a:endParaRPr lang="ru-RU" sz="1100" dirty="0" smtClean="0"/>
          </a:p>
          <a:p>
            <a:pPr marL="192024" indent="397764"/>
            <a:endParaRPr lang="ru-RU" sz="1100" dirty="0" smtClean="0"/>
          </a:p>
        </p:txBody>
      </p:sp>
      <p:pic>
        <p:nvPicPr>
          <p:cNvPr id="1028" name="Picture 4" descr="D:\ЮС\восп памятки\206320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392" y="393792"/>
            <a:ext cx="1620319" cy="1260219"/>
          </a:xfrm>
          <a:prstGeom prst="rect">
            <a:avLst/>
          </a:prstGeom>
          <a:ln>
            <a:solidFill>
              <a:srgbClr val="008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9" name="Picture 5" descr="D:\ЮС\восп памятки\1423831284-vot-takaya-ryb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2654" y="5852333"/>
            <a:ext cx="1785396" cy="1339798"/>
          </a:xfrm>
          <a:prstGeom prst="rect">
            <a:avLst/>
          </a:prstGeom>
          <a:ln>
            <a:solidFill>
              <a:srgbClr val="008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487</Words>
  <Application>Microsoft Office PowerPoint</Application>
  <PresentationFormat>Произвольный</PresentationFormat>
  <Paragraphs>149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Админ</cp:lastModifiedBy>
  <cp:revision>196</cp:revision>
  <dcterms:modified xsi:type="dcterms:W3CDTF">2020-04-30T08:39:06Z</dcterms:modified>
</cp:coreProperties>
</file>