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159e23239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159e23239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159e23239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159e23239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7159e23239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7159e23239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7159e23239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7159e23239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159e23239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159e23239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159e23239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159e23239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159e23239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159e23239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653110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22930127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77826055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3/16/2020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42784481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60573558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93919811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43896402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26503042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57764498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93861717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63591198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590838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41678918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526091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11779392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712239676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028952580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9753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5333801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583894" y="3382178"/>
            <a:ext cx="8248406" cy="142744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chemeClr val="bg1"/>
                </a:solidFill>
              </a:rPr>
              <a:t>Работа с детско- родительскими отношениями на детском телефоне доверия.</a:t>
            </a:r>
            <a:br>
              <a:rPr lang="ru" dirty="0">
                <a:solidFill>
                  <a:schemeClr val="bg1"/>
                </a:solidFill>
              </a:rPr>
            </a:br>
            <a:br>
              <a:rPr lang="ru" dirty="0">
                <a:solidFill>
                  <a:schemeClr val="bg1"/>
                </a:solidFill>
              </a:rPr>
            </a:br>
            <a:r>
              <a:rPr lang="ru" sz="4000" dirty="0">
                <a:solidFill>
                  <a:schemeClr val="bg1"/>
                </a:solidFill>
              </a:rPr>
              <a:t> Как говорить, чтобы подросток слушал.</a:t>
            </a:r>
            <a:endParaRPr sz="4000" dirty="0">
              <a:solidFill>
                <a:schemeClr val="bg1"/>
              </a:solidFill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8237475" y="5484905"/>
            <a:ext cx="545700" cy="9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281877" y="5797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2"/>
                </a:solidFill>
              </a:rPr>
              <a:t>Пятишаговая модель консультирования.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1 стадия. Установление контакта. Знакомство.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2 </a:t>
            </a:r>
            <a:r>
              <a:rPr lang="ru" sz="1600" dirty="0">
                <a:solidFill>
                  <a:schemeClr val="bg1"/>
                </a:solidFill>
              </a:rPr>
              <a:t>стадия</a:t>
            </a:r>
            <a:r>
              <a:rPr lang="ru" sz="1400" dirty="0">
                <a:solidFill>
                  <a:schemeClr val="bg1"/>
                </a:solidFill>
              </a:rPr>
              <a:t>. Сбор информации. Выделение проблемы. Идентификация возможностей абонента.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3 стадия. Желаемый результат. К чему хочет прийти абонент. Формирование запросов абонента.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4 стадия. Выработка альтернативных решений "Что ещё мы можем сделать по этому поводу?"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1400" dirty="0">
                <a:solidFill>
                  <a:schemeClr val="bg1"/>
                </a:solidFill>
              </a:rPr>
              <a:t>5 стадия. Обобщение. Переход от обучения к действию. Поиск решений и планирование конкретных шагов по изменению ситуации. Формирование навыков.</a:t>
            </a:r>
            <a:endParaRPr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738130" y="187288"/>
            <a:ext cx="8405870" cy="94315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chemeClr val="accent2"/>
                </a:solidFill>
              </a:rPr>
              <a:t>Частые ошибки, которые совершают родители:</a:t>
            </a:r>
            <a:endParaRPr dirty="0">
              <a:solidFill>
                <a:schemeClr val="accent2"/>
              </a:solidFill>
            </a:endParaRPr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2875401" y="1141458"/>
            <a:ext cx="6045033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Обвинения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Обзывания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Угрозы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Приказы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Лекции и морализаторство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Предупреждения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Жертвенность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Сравнения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Сарказм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Пророчества</a:t>
            </a:r>
            <a:endParaRPr dirty="0">
              <a:solidFill>
                <a:schemeClr val="bg1"/>
              </a:solidFill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chemeClr val="accent2"/>
                </a:solidFill>
              </a:rPr>
              <a:t>Умение налаживать сотрудничество.</a:t>
            </a:r>
            <a:endParaRPr dirty="0">
              <a:solidFill>
                <a:schemeClr val="accent2"/>
              </a:solidFill>
            </a:endParaRPr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* Не прказывая, опишите проблему. Описав суть проблемы, мы приглашаем детей принять участие в её решении.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*Важно описать свои чувства,  тем самым мы  даём возможность выслушать нас и постараться помочь нам.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* </a:t>
            </a:r>
            <a:r>
              <a:rPr lang="ru-RU" sz="1400" dirty="0">
                <a:solidFill>
                  <a:schemeClr val="bg1"/>
                </a:solidFill>
              </a:rPr>
              <a:t>Н</a:t>
            </a:r>
            <a:r>
              <a:rPr lang="ru" sz="1400" dirty="0">
                <a:solidFill>
                  <a:schemeClr val="bg1"/>
                </a:solidFill>
              </a:rPr>
              <a:t>е обвиняя  подростка, дайте ему полезную информацию. Получив сообщаемую информацию в простой и уважительной форме, подросток охотнее берёт на себя ответственность за необходимые действия.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400" dirty="0">
                <a:solidFill>
                  <a:schemeClr val="bg1"/>
                </a:solidFill>
              </a:rPr>
              <a:t>* Предложите подростку выбор. У вас больше шансов договориться, если вы сможете предложить вариант, устраивающий и его и вас.</a:t>
            </a:r>
            <a:endParaRPr sz="1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chemeClr val="accent2"/>
                </a:solidFill>
              </a:rPr>
              <a:t>….</a:t>
            </a:r>
            <a:endParaRPr dirty="0">
              <a:solidFill>
                <a:schemeClr val="accent2"/>
              </a:solidFill>
            </a:endParaRPr>
          </a:p>
        </p:txBody>
      </p:sp>
      <p:sp>
        <p:nvSpPr>
          <p:cNvPr id="79" name="Google Shape;79;p17"/>
          <p:cNvSpPr txBox="1">
            <a:spLocks noGrp="1"/>
          </p:cNvSpPr>
          <p:nvPr>
            <p:ph type="body" idx="1"/>
          </p:nvPr>
        </p:nvSpPr>
        <p:spPr>
          <a:xfrm>
            <a:off x="212548" y="1017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Не читая длинные лекции, скажите это одним словом. Лаконичное напоминание фокусирует его внимание и с большей вероятностью подвигнет их на сотрудничество с вами.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*Не указывая на ошибки, озвучьте свои жизненные ценности ожидания в отношении поведения подростка. 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Не делая сердитые замечания, поступите неожиданным образом. Заменив критику юмором, мы можем изменить эмоциональную обстановку и устранить проблему.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>
            <a:spLocks noGrp="1"/>
          </p:cNvSpPr>
          <p:nvPr>
            <p:ph type="title"/>
          </p:nvPr>
        </p:nvSpPr>
        <p:spPr>
          <a:xfrm>
            <a:off x="311700" y="529041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chemeClr val="accent2"/>
                </a:solidFill>
              </a:rPr>
              <a:t>Совместное решение проблем. Рекомендации родителям.</a:t>
            </a:r>
            <a:endParaRPr dirty="0">
              <a:solidFill>
                <a:schemeClr val="accent2"/>
              </a:solidFill>
            </a:endParaRPr>
          </a:p>
        </p:txBody>
      </p:sp>
      <p:sp>
        <p:nvSpPr>
          <p:cNvPr id="85" name="Google Shape;85;p18"/>
          <p:cNvSpPr txBox="1">
            <a:spLocks noGrp="1"/>
          </p:cNvSpPr>
          <p:nvPr>
            <p:ph type="body" idx="1"/>
          </p:nvPr>
        </p:nvSpPr>
        <p:spPr>
          <a:xfrm>
            <a:off x="223565" y="1564396"/>
            <a:ext cx="8520600" cy="30375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/>
              <a:t>* </a:t>
            </a:r>
            <a:r>
              <a:rPr lang="ru" dirty="0">
                <a:solidFill>
                  <a:schemeClr val="bg1"/>
                </a:solidFill>
              </a:rPr>
              <a:t>Совместный поиск решения проблемы.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Предложите подростку выразить свою точку зрения.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Выскажите свою точку зрения.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Предложите подростку устроить совместный мозговой штурм.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Записывайте все идеи, и здравые и глупые, не вынося оценок.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Проанализируйте список. Решите, какие идеи устраивают вас обоих и воплотить их в жизнь.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2"/>
                </a:solidFill>
              </a:rPr>
              <a:t>Что может помочь родителю.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91" name="Google Shape;91;p1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Процесс совместного решения проблем может помочь вам понять, что происходит на самом деле.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bg1"/>
                </a:solidFill>
              </a:rPr>
              <a:t>* Не отвергайте предлагаемые подростком варианты. Иногда даже самые дурацкие мысли могут вылиться в самые блестящие идеи.</a:t>
            </a:r>
            <a:endParaRPr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chemeClr val="bg1"/>
                </a:solidFill>
              </a:rPr>
              <a:t>* Когда используешь процесс поиска решений проблемы в общении с подростком, повышается вероятность, что он будет использовать такой же подход в отношении  к родителям.</a:t>
            </a: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>
            <a:spLocks noGrp="1"/>
          </p:cNvSpPr>
          <p:nvPr>
            <p:ph type="title"/>
          </p:nvPr>
        </p:nvSpPr>
        <p:spPr>
          <a:xfrm>
            <a:off x="443903" y="400957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accent2"/>
                </a:solidFill>
              </a:rPr>
              <a:t>Это будет в помощь родителям.</a:t>
            </a:r>
            <a:endParaRPr dirty="0">
              <a:solidFill>
                <a:schemeClr val="accent2"/>
              </a:solidFill>
            </a:endParaRPr>
          </a:p>
        </p:txBody>
      </p:sp>
      <p:sp>
        <p:nvSpPr>
          <p:cNvPr id="97" name="Google Shape;97;p2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600" dirty="0">
                <a:solidFill>
                  <a:schemeClr val="bg1"/>
                </a:solidFill>
              </a:rPr>
              <a:t>* Поддерживающие послания " Ты можешь говорить нет, но моя любовь от этого не становится меньше", " Я люблю тебя, даже когда у нас разные мнения".</a:t>
            </a:r>
            <a:endParaRPr sz="1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600" dirty="0">
                <a:solidFill>
                  <a:schemeClr val="bg1"/>
                </a:solidFill>
              </a:rPr>
              <a:t>* Домашние традиции( общий досуг, хобби, домашние игры)</a:t>
            </a:r>
            <a:endParaRPr sz="1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chemeClr val="bg1"/>
                </a:solidFill>
              </a:rPr>
              <a:t>*Расказывать подростку о своих успехах, делиться планами. Можно спросить совет.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chemeClr val="bg1"/>
                </a:solidFill>
              </a:rPr>
              <a:t>*Техника «Я- сообщение».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chemeClr val="bg1"/>
                </a:solidFill>
              </a:rPr>
              <a:t>*Самостоятельность подростка.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chemeClr val="bg1"/>
                </a:solidFill>
              </a:rPr>
              <a:t>*Личное пространство и личный порядок подростка.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chemeClr val="bg1"/>
                </a:solidFill>
              </a:rPr>
              <a:t>*Самостоятельный отбой и подъём подростка.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chemeClr val="bg1"/>
                </a:solidFill>
              </a:rPr>
              <a:t>*Бытовая самостоятельность, домашние обязанности и развитие воли.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41</TotalTime>
  <Words>523</Words>
  <Application>Microsoft Office PowerPoint</Application>
  <PresentationFormat>Экран (16:9)</PresentationFormat>
  <Paragraphs>48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Сектор</vt:lpstr>
      <vt:lpstr>Работа с детско- родительскими отношениями на детском телефоне доверия.   Как говорить, чтобы подросток слушал.</vt:lpstr>
      <vt:lpstr>Пятишаговая модель консультирования.</vt:lpstr>
      <vt:lpstr>Частые ошибки, которые совершают родители:</vt:lpstr>
      <vt:lpstr>Умение налаживать сотрудничество.</vt:lpstr>
      <vt:lpstr>….</vt:lpstr>
      <vt:lpstr>Совместное решение проблем. Рекомендации родителям.</vt:lpstr>
      <vt:lpstr>Что может помочь родителю.</vt:lpstr>
      <vt:lpstr>Это будет в помощь родителям.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 детско- родительскими отношениями на детском телефоне доверия. Как говорить, чтобы подросток слушал</dc:title>
  <dc:creator>В</dc:creator>
  <cp:lastModifiedBy>В</cp:lastModifiedBy>
  <cp:revision>20</cp:revision>
  <dcterms:modified xsi:type="dcterms:W3CDTF">2020-03-16T07:51:50Z</dcterms:modified>
</cp:coreProperties>
</file>