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6" r:id="rId3"/>
    <p:sldId id="260" r:id="rId4"/>
    <p:sldId id="273" r:id="rId5"/>
    <p:sldId id="272" r:id="rId6"/>
    <p:sldId id="274" r:id="rId7"/>
    <p:sldId id="271" r:id="rId8"/>
    <p:sldId id="275" r:id="rId9"/>
    <p:sldId id="270" r:id="rId10"/>
    <p:sldId id="269" r:id="rId11"/>
    <p:sldId id="268" r:id="rId12"/>
    <p:sldId id="276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3BD1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9859" autoAdjust="0"/>
    <p:restoredTop sz="94660"/>
  </p:normalViewPr>
  <p:slideViewPr>
    <p:cSldViewPr>
      <p:cViewPr varScale="1">
        <p:scale>
          <a:sx n="84" d="100"/>
          <a:sy n="84" d="100"/>
        </p:scale>
        <p:origin x="-1258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50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D9E3DF-F391-4972-BFC2-5AA6665B718D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918E9B-401E-4776-8A11-4910E044F66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371714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7000"/>
            <a:lum/>
          </a:blip>
          <a:srcRect/>
          <a:stretch>
            <a:fillRect t="-32000"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10.10.2019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88640"/>
            <a:ext cx="7772400" cy="1470025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Государственное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бюджетное учреждение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Калужской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области  </a:t>
            </a:r>
            <a:br>
              <a:rPr lang="ru-RU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Обнинский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центр социальной помощи семье и детям «Милосердие»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700808"/>
            <a:ext cx="8568952" cy="3168352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ПОРЯДОК ДЕЙСТВИЙ ДОЛЖНОСТНЫХ ЛИЦ УЧРЕЖДЕНИЯ ПРИ  УСТАНОВЛЕНИИ ФАКТА САМОВОЛЬНОГО УХОДА ВОСПИТАННИКА </a:t>
            </a:r>
            <a:endParaRPr lang="ru-RU" b="1" i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i_064.png"/>
          <p:cNvPicPr>
            <a:picLocks noChangeAspect="1"/>
          </p:cNvPicPr>
          <p:nvPr/>
        </p:nvPicPr>
        <p:blipFill>
          <a:blip r:embed="rId2" cstate="print"/>
          <a:srcRect t="2309" r="2703" b="3907"/>
          <a:stretch>
            <a:fillRect/>
          </a:stretch>
        </p:blipFill>
        <p:spPr>
          <a:xfrm>
            <a:off x="-36512" y="3933056"/>
            <a:ext cx="2592288" cy="2924944"/>
          </a:xfrm>
          <a:prstGeom prst="rect">
            <a:avLst/>
          </a:prstGeom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xmlns="" val="3548862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аЮрМил\a МИЛОСЕРДИЕ\БЕСЕДА С ПОДРОСТКАМИ\Самовольный уход\zaplatka_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67024" y="-99392"/>
            <a:ext cx="2057504" cy="282523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6" name="Рисунок 5" descr="depositphotos_11500777-stock-illustration-running-chil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67128" y="4581128"/>
            <a:ext cx="2276872" cy="2276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bc06747adb467308ba4862faa74cbb6b.png"/>
          <p:cNvPicPr>
            <a:picLocks noChangeAspect="1"/>
          </p:cNvPicPr>
          <p:nvPr/>
        </p:nvPicPr>
        <p:blipFill>
          <a:blip r:embed="rId4" cstate="print"/>
          <a:srcRect b="17855"/>
          <a:stretch>
            <a:fillRect/>
          </a:stretch>
        </p:blipFill>
        <p:spPr>
          <a:xfrm>
            <a:off x="2987824" y="-315416"/>
            <a:ext cx="2808312" cy="2276872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u="sng" dirty="0" smtClean="0">
                <a:solidFill>
                  <a:srgbClr val="FF0000"/>
                </a:solidFill>
              </a:rPr>
              <a:t>Самовольный уход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- добровольное, самовольное (тайное или явное) оставление семьи или государственной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организации;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отсутствие несовершеннолетнего в течение трех часов с момента установления факта его отсутствия, либо с момента наступления времени, оговоренного (установленного) для 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возвращения .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32111.jpg"/>
          <p:cNvPicPr>
            <a:picLocks noChangeAspect="1"/>
          </p:cNvPicPr>
          <p:nvPr/>
        </p:nvPicPr>
        <p:blipFill>
          <a:blip r:embed="rId2" cstate="print"/>
          <a:srcRect l="23455" r="26641"/>
          <a:stretch>
            <a:fillRect/>
          </a:stretch>
        </p:blipFill>
        <p:spPr>
          <a:xfrm>
            <a:off x="6728526" y="2060848"/>
            <a:ext cx="2668010" cy="280831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Основные причины самовольных </a:t>
            </a:r>
            <a:r>
              <a:rPr lang="ru-RU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Times New Roman" pitchFamily="18" charset="0"/>
              </a:rPr>
              <a:t>уходов:</a:t>
            </a:r>
            <a:endParaRPr lang="ru-RU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764704"/>
            <a:ext cx="8640960" cy="59766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/>
              <a:t> 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Дромомания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- влечение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к побегам, скитанию и перемене мест,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(наблюдается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при различных психических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заболеваниях). 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Восприятие контроля и дисциплины как ограничение свободы.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3. Н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едостаток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внимания родителей или лиц их заменяющих к проблемам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ребёнка.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Поиск среды,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где будет более успешным.  </a:t>
            </a:r>
          </a:p>
          <a:p>
            <a:pPr marL="0" indent="0">
              <a:buNone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5. Поиск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развлечений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удовольствий, новых знакомств.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Реакция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на тяжело протекающий возрастной кризис.  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Недостаточный контроль над поведением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               несовершеннолетнего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со стороны законных представителей. 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8. Желание встреч с родственниками.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9. Реакция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на ситуацию, трудную в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понимании несовершеннолетнего: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не разрешили куда-то поехать самостоятельно, не разрешили встретиться с друзьями вне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школы-интерната. 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8234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аЮрМил\a МИЛОСЕРДИЕ\БЕСЕДА С ПОДРОСТКАМИ\апрель 2018\image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-27384"/>
            <a:ext cx="2088232" cy="266754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8296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Нормативно правовые акты 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124744"/>
            <a:ext cx="8784976" cy="5733256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Конвенция ООН о правах ребенка;</a:t>
            </a:r>
          </a:p>
          <a:p>
            <a:pPr lvl="0"/>
            <a:r>
              <a:rPr lang="ru-RU" dirty="0" smtClean="0"/>
              <a:t>Конституция Российской Федерации, </a:t>
            </a:r>
          </a:p>
          <a:p>
            <a:pPr lvl="0"/>
            <a:r>
              <a:rPr lang="ru-RU" dirty="0" smtClean="0"/>
              <a:t>Федеральный закон от 24.07.1998 №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124-ФЗ «Об основных гарантиях прав ребенка в Российской Федерации»,</a:t>
            </a:r>
          </a:p>
          <a:p>
            <a:pPr lvl="0"/>
            <a:r>
              <a:rPr lang="ru-RU" dirty="0" smtClean="0"/>
              <a:t>Федеральный закон от 24.06.1999 № </a:t>
            </a:r>
            <a:r>
              <a:rPr lang="ru-RU" sz="3400" dirty="0" smtClean="0">
                <a:solidFill>
                  <a:schemeClr val="tx2">
                    <a:lumMod val="50000"/>
                  </a:schemeClr>
                </a:solidFill>
              </a:rPr>
              <a:t>120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-ФЗ «Об основах системы профилактики безнадзорности и правонарушений несовершеннолетних»</a:t>
            </a:r>
          </a:p>
          <a:p>
            <a:pPr lvl="0"/>
            <a:r>
              <a:rPr lang="ru-RU" dirty="0" smtClean="0"/>
              <a:t>Федеральный закон от 29.12. 2012 №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273-ФЗ «Об образовании в Российской Федерации»</a:t>
            </a:r>
            <a:r>
              <a:rPr lang="ru-RU" dirty="0" smtClean="0"/>
              <a:t>, </a:t>
            </a:r>
          </a:p>
          <a:p>
            <a:pPr lvl="0"/>
            <a:r>
              <a:rPr lang="ru-RU" dirty="0" smtClean="0"/>
              <a:t>Федеральный закон от 07.02. 2011 № З-ФЗ «О полиции»,</a:t>
            </a:r>
          </a:p>
          <a:p>
            <a:pPr lvl="0"/>
            <a:r>
              <a:rPr lang="ru-RU" dirty="0" smtClean="0"/>
              <a:t>Федеральный закон от 21.12.1996 № 159-ФЗ «О дополнительных гарантиях по социальной поддержке детей-сирот и детей, оставшихся без попечения родителей», </a:t>
            </a:r>
          </a:p>
          <a:p>
            <a:pPr lvl="0"/>
            <a:r>
              <a:rPr lang="ru-RU" dirty="0" smtClean="0"/>
              <a:t>Федеральный закон от 02.04. 2014 № 44-ФЗ «Об участии граждан в охране общественного порядка», </a:t>
            </a:r>
          </a:p>
          <a:p>
            <a:pPr lvl="0"/>
            <a:r>
              <a:rPr lang="ru-RU" dirty="0" smtClean="0"/>
              <a:t>Закон Калужской области от 26.02.2006 № 175-03 «О порядке образования комиссий по делам несовершеннолетних и защите их прав в Калужской области»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аЮрМил\a МИЛОСЕРДИЕ\БЕСЕДА С ПОДРОСТКАМИ\БЕЗОПАСНОСТЬ В СЕТИ буклет\лого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39000" y="0"/>
            <a:ext cx="1705000" cy="1315815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892480" cy="864096"/>
          </a:xfrm>
        </p:spPr>
        <p:txBody>
          <a:bodyPr>
            <a:noAutofit/>
          </a:bodyPr>
          <a:lstStyle/>
          <a:p>
            <a:r>
              <a:rPr lang="ru-RU" sz="34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Действия </a:t>
            </a:r>
            <a:r>
              <a:rPr lang="ru-RU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выявлении факта самовольного ухода несовершеннолетнего из учреждения: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4896544"/>
          </a:xfrm>
        </p:spPr>
        <p:txBody>
          <a:bodyPr>
            <a:noAutofit/>
          </a:bodyPr>
          <a:lstStyle/>
          <a:p>
            <a:r>
              <a:rPr lang="ru-RU" sz="2400" dirty="0" smtClean="0"/>
              <a:t>Сотрудник учреждения, </a:t>
            </a:r>
            <a:r>
              <a:rPr lang="ru-RU" sz="2400" dirty="0" smtClean="0"/>
              <a:t>установивший факт самовольного ухода несовершеннолетнего из  учреждения незамедлительно</a:t>
            </a:r>
            <a:r>
              <a:rPr lang="ru-RU" sz="2400" dirty="0"/>
              <a:t> </a:t>
            </a:r>
            <a:r>
              <a:rPr lang="ru-RU" sz="2400" dirty="0" smtClean="0"/>
              <a:t>сообщает </a:t>
            </a:r>
            <a:r>
              <a:rPr lang="ru-RU" sz="2400" dirty="0" smtClean="0"/>
              <a:t>директору </a:t>
            </a:r>
            <a:r>
              <a:rPr lang="ru-RU" sz="2400" dirty="0" smtClean="0"/>
              <a:t>или </a:t>
            </a:r>
            <a:r>
              <a:rPr lang="ru-RU" sz="2400" dirty="0" smtClean="0"/>
              <a:t>заместителю директора по </a:t>
            </a:r>
            <a:r>
              <a:rPr lang="ru-RU" sz="2400" dirty="0" err="1" smtClean="0"/>
              <a:t>ВиРР</a:t>
            </a:r>
            <a:r>
              <a:rPr lang="ru-RU" sz="2400" dirty="0" smtClean="0"/>
              <a:t> о </a:t>
            </a:r>
            <a:r>
              <a:rPr lang="ru-RU" sz="2400" dirty="0" smtClean="0"/>
              <a:t>факте ухода несовершеннолетнего из учреждения любым доступным способом;</a:t>
            </a:r>
          </a:p>
          <a:p>
            <a:r>
              <a:rPr lang="ru-RU" sz="2400" dirty="0" smtClean="0"/>
              <a:t>Сотрудник составляет объяснительную записку </a:t>
            </a:r>
            <a:r>
              <a:rPr lang="ru-RU" sz="2400" dirty="0" smtClean="0"/>
              <a:t>установленной формы на имя руководителя государственной организации с подробным описанием обстоятельств самовольного ухода несовершеннолетнего из учреждения (время, дата, место, очевидцы и свидетели случившегося, обстоятельства случившегося и т.д.);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D:\аЮрМил\a МИЛОСЕРДИЕ\БЕСЕДА С ПОДРОСТКАМИ\Самовольный уход\IMG_6244_d1-800x6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365104"/>
            <a:ext cx="4176464" cy="3078715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3075" name="Picture 3" descr="D:\аЮрМил\a МИЛОСЕРДИЕ\БЕСЕДА С ПОДРОСТКАМИ\Самовольный уход\komissiy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31682" y="5157192"/>
            <a:ext cx="2620838" cy="1965629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3074" name="Picture 2" descr="D:\аЮрМил\a МИЛОСЕРДИЕ\БЕСЕДА С ПОДРОСТКАМИ\БЕЗОПАСНОСТЬ В СЕТИ буклет\Милосердие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41253" y="0"/>
            <a:ext cx="1902746" cy="155679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Действия при выявлении факта самовольного ухода несовершеннолетнего из учреждения:</a:t>
            </a:r>
            <a:endParaRPr lang="ru-RU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124744"/>
            <a:ext cx="8712968" cy="4968552"/>
          </a:xfrm>
        </p:spPr>
        <p:txBody>
          <a:bodyPr>
            <a:noAutofit/>
          </a:bodyPr>
          <a:lstStyle/>
          <a:p>
            <a:r>
              <a:rPr lang="ru-RU" sz="2800" dirty="0" smtClean="0"/>
              <a:t>Руководитель </a:t>
            </a:r>
            <a:r>
              <a:rPr lang="ru-RU" sz="2800" dirty="0" smtClean="0"/>
              <a:t>в кратчайшие сроки (не превышающие 30 минут после установления факта самовольного ухода несовершеннолетнего) проводит оперативное совещание </a:t>
            </a:r>
            <a:r>
              <a:rPr lang="ru-RU" sz="2800" dirty="0" smtClean="0"/>
              <a:t>с сотрудниками (в </a:t>
            </a:r>
            <a:r>
              <a:rPr lang="ru-RU" sz="2800" dirty="0" smtClean="0"/>
              <a:t>нерабочее время по мобильной связи) по постановке задач и распределению ответственности по розыску и возвращению несовершеннолетнего в государственную организацию.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0000"/>
            <a:lum/>
          </a:blip>
          <a:srcRect/>
          <a:stretch>
            <a:fillRect t="-32000"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mU9SIan9HF-400x270.jpg"/>
          <p:cNvPicPr>
            <a:picLocks noChangeAspect="1"/>
          </p:cNvPicPr>
          <p:nvPr/>
        </p:nvPicPr>
        <p:blipFill>
          <a:blip r:embed="rId3" cstate="print"/>
          <a:srcRect l="12000" b="8400"/>
          <a:stretch>
            <a:fillRect/>
          </a:stretch>
        </p:blipFill>
        <p:spPr>
          <a:xfrm>
            <a:off x="6156176" y="4673674"/>
            <a:ext cx="3168402" cy="2355726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4098" name="Picture 2" descr="C:\Users\ok\Desktop\КП\Untitled.FR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59023" y="-99392"/>
            <a:ext cx="2221489" cy="3140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228998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Действия при выявлении факта самовольного ухода несовершеннолетнего из учреждения: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556792"/>
            <a:ext cx="8229600" cy="4968552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</a:rPr>
              <a:t>    </a:t>
            </a:r>
            <a:r>
              <a:rPr lang="ru-RU" sz="2400" b="1" u="sng" dirty="0" smtClean="0">
                <a:solidFill>
                  <a:schemeClr val="tx2">
                    <a:lumMod val="50000"/>
                  </a:schemeClr>
                </a:solidFill>
              </a:rPr>
              <a:t>По истечении 3-х часов с момента ухода воспитанника, если поиски не дают положительных результатов: </a:t>
            </a:r>
          </a:p>
          <a:p>
            <a:r>
              <a:rPr lang="ru-RU" sz="2200" dirty="0" smtClean="0"/>
              <a:t>Сотрудник по согласованию с администрацией учреждения должен любым видом связи направить информацию в дежурную часть МВД России по                                г. Обнинску, указать Ф.И.О. воспитанника, дату рождения, рост, цвет глаз, особые приметы (шрамы, родимые пятна, татуировки и т.д.), во что был одет, что при себе имеет, сведения о родителях, адрес проживания, имеющиеся номера телефонов, когда был помещен в учреждение, дату и время самовольного ухода, какие были приняты меры по его розыску и их результаты и иные </a:t>
            </a:r>
            <a:r>
              <a:rPr lang="ru-RU" sz="2200" dirty="0" smtClean="0"/>
              <a:t>сведения</a:t>
            </a:r>
            <a:r>
              <a:rPr lang="ru-RU" sz="2200" dirty="0" smtClean="0"/>
              <a:t>, способствующие оперативному розыску </a:t>
            </a:r>
            <a:r>
              <a:rPr lang="ru-RU" sz="2200" dirty="0" smtClean="0"/>
              <a:t>ребенка.</a:t>
            </a:r>
            <a:endParaRPr lang="ru-RU" sz="2200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0000"/>
            <a:lum/>
          </a:blip>
          <a:srcRect/>
          <a:stretch>
            <a:fillRect t="-32000" b="-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pngtree-boy-running-in-the-business-png-clipart_2638305ф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42125" y="4581128"/>
            <a:ext cx="1301875" cy="1874113"/>
          </a:xfrm>
          <a:prstGeom prst="rect">
            <a:avLst/>
          </a:prstGeom>
        </p:spPr>
      </p:pic>
      <p:pic>
        <p:nvPicPr>
          <p:cNvPr id="4098" name="Picture 2" descr="C:\Users\ok\Desktop\КП\Untitled.FR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59023" y="-99392"/>
            <a:ext cx="2221489" cy="31409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Действия при выявлении факта самовольного ухода несовершеннолетнего из учреждения</a:t>
            </a:r>
            <a:r>
              <a:rPr lang="ru-RU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412776"/>
            <a:ext cx="8136904" cy="5069160"/>
          </a:xfrm>
        </p:spPr>
        <p:txBody>
          <a:bodyPr>
            <a:noAutofit/>
          </a:bodyPr>
          <a:lstStyle/>
          <a:p>
            <a:endParaRPr lang="ru-RU" sz="2000" dirty="0" smtClean="0"/>
          </a:p>
          <a:p>
            <a:r>
              <a:rPr lang="ru-RU" sz="2000" dirty="0" smtClean="0"/>
              <a:t>Сотрудник должен письменно зафиксировать время и кому была передана информация о самовольном уходе воспитанника в журнале о самовольных уходов (журнал находится в медицинском изоляторе);</a:t>
            </a:r>
          </a:p>
          <a:p>
            <a:r>
              <a:rPr lang="ru-RU" sz="2000" dirty="0" smtClean="0"/>
              <a:t>Принять совместно с сотрудниками полиции участие в проведении первичных розыскных мероприятий;</a:t>
            </a:r>
          </a:p>
          <a:p>
            <a:r>
              <a:rPr lang="ru-RU" sz="2000" dirty="0" smtClean="0"/>
              <a:t>Обеспечить доступ во все помещения учреждения для их осмотра членам следственно оперативной группы;</a:t>
            </a:r>
          </a:p>
          <a:p>
            <a:r>
              <a:rPr lang="ru-RU" sz="2000" dirty="0" smtClean="0"/>
              <a:t>В случае возвращения несовершеннолетнего в учреждение администрация учреждения незамедлительно обращается в МВД России по г. </a:t>
            </a:r>
            <a:r>
              <a:rPr lang="ru-RU" sz="2000" dirty="0" smtClean="0"/>
              <a:t>О</a:t>
            </a:r>
            <a:r>
              <a:rPr lang="ru-RU" sz="2000" dirty="0" smtClean="0"/>
              <a:t>бнинску с заявлением о прекращении розыска несовершеннолетнего.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1544796878164196135.jpg"/>
          <p:cNvPicPr>
            <a:picLocks noChangeAspect="1"/>
          </p:cNvPicPr>
          <p:nvPr/>
        </p:nvPicPr>
        <p:blipFill>
          <a:blip r:embed="rId2" cstate="print"/>
          <a:srcRect l="22680" t="15255" r="6041" b="21181"/>
          <a:stretch>
            <a:fillRect/>
          </a:stretch>
        </p:blipFill>
        <p:spPr>
          <a:xfrm>
            <a:off x="251520" y="2780928"/>
            <a:ext cx="6577352" cy="3737132"/>
          </a:xfrm>
          <a:prstGeom prst="rect">
            <a:avLst/>
          </a:prstGeom>
        </p:spPr>
      </p:pic>
      <p:pic>
        <p:nvPicPr>
          <p:cNvPr id="5" name="Содержимое 4" descr="f5b2f3545b35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2348880"/>
            <a:ext cx="2767542" cy="452596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96752"/>
            <a:ext cx="8280920" cy="1584176"/>
          </a:xfrm>
        </p:spPr>
        <p:txBody>
          <a:bodyPr>
            <a:normAutofit/>
          </a:bodyPr>
          <a:lstStyle/>
          <a:p>
            <a:pPr marL="571500" indent="-571500" algn="just">
              <a:buFont typeface="Arial" pitchFamily="34" charset="0"/>
              <a:buChar char="•"/>
            </a:pP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Руководитель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Учреждения в течение 24 часов информирует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Учредителя (Министерство туда и социальной защиты Калужской области)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 факте самовольного ухода </a:t>
            </a:r>
            <a:r>
              <a:rPr lang="ru-RU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несовершеннолетнего.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6" name="Рисунок 5" descr="f5b2f3545b3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35688" y="3501008"/>
            <a:ext cx="2808312" cy="2808312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sp>
        <p:nvSpPr>
          <p:cNvPr id="9" name="TextBox 8"/>
          <p:cNvSpPr txBox="1"/>
          <p:nvPr/>
        </p:nvSpPr>
        <p:spPr>
          <a:xfrm>
            <a:off x="4427984" y="5486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467544" y="260648"/>
            <a:ext cx="84249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Действия при выявлении факта самовольного ухода несовершеннолетнего из учреждения: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zaplatka_05.jpg"/>
          <p:cNvPicPr>
            <a:picLocks noChangeAspect="1"/>
          </p:cNvPicPr>
          <p:nvPr/>
        </p:nvPicPr>
        <p:blipFill>
          <a:blip r:embed="rId2" cstate="print"/>
          <a:srcRect l="-5308" t="13529" b="3361"/>
          <a:stretch>
            <a:fillRect/>
          </a:stretch>
        </p:blipFill>
        <p:spPr>
          <a:xfrm>
            <a:off x="6228184" y="-459432"/>
            <a:ext cx="2857246" cy="3096344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56207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Мероприятия: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при установлении факта             самовольного ухода       несовершеннолетнего, Учреждение обеспечивает мероприятия по его розыску и возвращению в соответствии с Инструкцией, утвержденной локальным актом государственной организации, оказывает содействие органам внутренних дел в проведении мероприятий, направленных на установление места нахождения несовершеннолетнего.</a:t>
            </a:r>
            <a:endParaRPr lang="ru-RU" dirty="0"/>
          </a:p>
        </p:txBody>
      </p:sp>
      <p:pic>
        <p:nvPicPr>
          <p:cNvPr id="4" name="Рисунок 3" descr="6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4128" y="4869160"/>
            <a:ext cx="3635896" cy="242393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6A00D6FCE0245A209E17938DC157317744F34BE5_lar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1484784"/>
            <a:ext cx="4562872" cy="456287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Меры </a:t>
            </a:r>
            <a:r>
              <a:rPr lang="ru-RU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после </a:t>
            </a:r>
            <a:r>
              <a:rPr lang="ru-RU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возвращения воспитанника в Учреждение:</a:t>
            </a:r>
            <a:endParaRPr lang="ru-RU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836712"/>
            <a:ext cx="7906072" cy="5328592"/>
          </a:xfrm>
        </p:spPr>
        <p:txBody>
          <a:bodyPr>
            <a:normAutofit fontScale="25000" lnSpcReduction="20000"/>
          </a:bodyPr>
          <a:lstStyle/>
          <a:p>
            <a:pPr lvl="0">
              <a:buNone/>
            </a:pPr>
            <a:r>
              <a:rPr lang="ru-RU" dirty="0" smtClean="0"/>
              <a:t>             </a:t>
            </a:r>
            <a:endParaRPr lang="ru-RU" dirty="0" smtClean="0"/>
          </a:p>
          <a:p>
            <a:pPr lvl="0">
              <a:buNone/>
            </a:pPr>
            <a:endParaRPr lang="ru-RU" sz="9600" dirty="0" smtClean="0"/>
          </a:p>
          <a:p>
            <a:pPr lvl="0">
              <a:buNone/>
            </a:pPr>
            <a:endParaRPr lang="ru-RU" sz="9600" dirty="0" smtClean="0"/>
          </a:p>
          <a:p>
            <a:pPr lvl="0"/>
            <a:r>
              <a:rPr lang="ru-RU" sz="8800" dirty="0" smtClean="0"/>
              <a:t>Проводится осмотр ребёнка (в случае необходимости  ему оказывается первая медицинская помощь);</a:t>
            </a:r>
          </a:p>
          <a:p>
            <a:r>
              <a:rPr lang="ru-RU" sz="8800" dirty="0" smtClean="0"/>
              <a:t>Администрация учреждения проводит совещание </a:t>
            </a:r>
            <a:r>
              <a:rPr lang="ru-RU" sz="8800" dirty="0" smtClean="0"/>
              <a:t>с сотрудниками государственной организации с целью принятия мер для устранения фактических причин и условий, способствовавших самовольному уходу и проведения профилактической работы в </a:t>
            </a:r>
            <a:r>
              <a:rPr lang="ru-RU" sz="8800" dirty="0" smtClean="0"/>
              <a:t>дальнейшем;</a:t>
            </a:r>
          </a:p>
          <a:p>
            <a:pPr lvl="0"/>
            <a:r>
              <a:rPr lang="ru-RU" sz="8800" dirty="0" smtClean="0"/>
              <a:t>Проводится служебное расследование по факту совершения самовольного ухода несовершеннолетнего</a:t>
            </a:r>
            <a:r>
              <a:rPr lang="ru-RU" sz="8800" dirty="0" smtClean="0"/>
              <a:t>;</a:t>
            </a:r>
            <a:endParaRPr lang="ru-RU" sz="8800" dirty="0" smtClean="0"/>
          </a:p>
          <a:p>
            <a:pPr lvl="0"/>
            <a:r>
              <a:rPr lang="ru-RU" sz="8800" dirty="0" smtClean="0"/>
              <a:t>Воспитатель, педагог-психолог, заместитель директора по </a:t>
            </a:r>
            <a:r>
              <a:rPr lang="ru-RU" sz="8800" dirty="0" err="1" smtClean="0"/>
              <a:t>ВиРР</a:t>
            </a:r>
            <a:r>
              <a:rPr lang="ru-RU" sz="8800" dirty="0" smtClean="0"/>
              <a:t> проводят беседу </a:t>
            </a:r>
            <a:r>
              <a:rPr lang="ru-RU" sz="8800" dirty="0" smtClean="0"/>
              <a:t>с воспитанником о </a:t>
            </a:r>
            <a:r>
              <a:rPr lang="ru-RU" sz="8800" dirty="0" smtClean="0"/>
              <a:t>причинах самовольного ухода и проводят мероприятия, направленные на оказание психолого-педагогической, социальной и иной помощи </a:t>
            </a:r>
            <a:r>
              <a:rPr lang="ru-RU" sz="8800" dirty="0" smtClean="0"/>
              <a:t>несовершеннолетнему</a:t>
            </a:r>
            <a:r>
              <a:rPr lang="ru-RU" sz="8800" dirty="0" smtClean="0"/>
              <a:t>.</a:t>
            </a:r>
            <a:endParaRPr lang="ru-RU" sz="8800" dirty="0" smtClean="0"/>
          </a:p>
          <a:p>
            <a:pPr lvl="0">
              <a:buNone/>
            </a:pPr>
            <a:endParaRPr lang="ru-RU" sz="8000" dirty="0" smtClean="0"/>
          </a:p>
          <a:p>
            <a:endParaRPr lang="ru-RU" sz="8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" y="332656"/>
            <a:ext cx="8733656" cy="288032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Ознакомьтесь с Инструкцией</a:t>
            </a:r>
            <a:endParaRPr lang="ru-RU" b="1" dirty="0">
              <a:ln w="11430"/>
              <a:solidFill>
                <a:srgbClr val="FF0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5112568"/>
          </a:xfrm>
        </p:spPr>
        <p:txBody>
          <a:bodyPr>
            <a:normAutofit/>
          </a:bodyPr>
          <a:lstStyle/>
          <a:p>
            <a:pPr lvl="0" algn="ctr">
              <a:buNone/>
            </a:pPr>
            <a:r>
              <a:rPr lang="ru-RU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О порядке действий должностных лиц при установлении факта самовольного ухода воспитанника ГБУ КО ОЦСПСД «Милосердие»</a:t>
            </a: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D:\аЮрМил\a МИЛОСЕРДИЕ\БЕСЕДА С ПОДРОСТКАМИ\Самовольный уход\6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3140968"/>
            <a:ext cx="8001000" cy="419100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</a:t>
            </a:r>
            <a:endParaRPr lang="ru-RU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kartinka-kopiy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11863"/>
          <a:stretch>
            <a:fillRect/>
          </a:stretch>
        </p:blipFill>
        <p:spPr>
          <a:xfrm>
            <a:off x="179512" y="1124744"/>
            <a:ext cx="8834556" cy="4548869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1123</TotalTime>
  <Words>731</Words>
  <Application>Microsoft Office PowerPoint</Application>
  <PresentationFormat>Экран (4:3)</PresentationFormat>
  <Paragraphs>53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Государственное бюджетное учреждение Калужской области   «Обнинский центр социальной помощи семье и детям «Милосердие»</vt:lpstr>
      <vt:lpstr>Слайд 2</vt:lpstr>
      <vt:lpstr>Основные причины самовольных уходов:</vt:lpstr>
      <vt:lpstr>Нормативно правовые акты </vt:lpstr>
      <vt:lpstr> Действия при выявлении факта самовольного ухода несовершеннолетнего из учреждения:</vt:lpstr>
      <vt:lpstr>Действия при выявлении факта самовольного ухода несовершеннолетнего из учреждения:</vt:lpstr>
      <vt:lpstr>Действия при выявлении факта самовольного ухода несовершеннолетнего из учреждения:</vt:lpstr>
      <vt:lpstr>Действия при выявлении факта самовольного ухода несовершеннолетнего из учреждения:</vt:lpstr>
      <vt:lpstr>Руководитель Учреждения в течение 24 часов информирует Учредителя (Министерство туда и социальной защиты Калужской области) о факте самовольного ухода несовершеннолетнего.</vt:lpstr>
      <vt:lpstr>Мероприятия:</vt:lpstr>
      <vt:lpstr>Меры после возвращения воспитанника в Учреждение:</vt:lpstr>
      <vt:lpstr>Ознакомьтесь с Инструкцией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Евгений</cp:lastModifiedBy>
  <cp:revision>123</cp:revision>
  <dcterms:created xsi:type="dcterms:W3CDTF">2017-11-16T06:08:44Z</dcterms:created>
  <dcterms:modified xsi:type="dcterms:W3CDTF">2019-10-10T06:13:49Z</dcterms:modified>
</cp:coreProperties>
</file>