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333" r:id="rId2"/>
    <p:sldId id="395" r:id="rId3"/>
    <p:sldId id="396" r:id="rId4"/>
    <p:sldId id="397" r:id="rId5"/>
    <p:sldId id="389" r:id="rId6"/>
    <p:sldId id="390" r:id="rId7"/>
    <p:sldId id="391" r:id="rId8"/>
    <p:sldId id="392" r:id="rId9"/>
    <p:sldId id="394" r:id="rId10"/>
    <p:sldId id="375" r:id="rId11"/>
    <p:sldId id="374" r:id="rId12"/>
    <p:sldId id="373" r:id="rId13"/>
    <p:sldId id="334" r:id="rId14"/>
    <p:sldId id="338" r:id="rId15"/>
    <p:sldId id="405" r:id="rId16"/>
    <p:sldId id="344" r:id="rId17"/>
    <p:sldId id="402" r:id="rId18"/>
    <p:sldId id="378" r:id="rId19"/>
    <p:sldId id="381" r:id="rId20"/>
    <p:sldId id="385" r:id="rId21"/>
    <p:sldId id="406" r:id="rId22"/>
    <p:sldId id="399" r:id="rId23"/>
    <p:sldId id="400" r:id="rId24"/>
    <p:sldId id="345" r:id="rId25"/>
    <p:sldId id="404" r:id="rId26"/>
    <p:sldId id="348" r:id="rId27"/>
    <p:sldId id="403" r:id="rId28"/>
    <p:sldId id="326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448" autoAdjust="0"/>
  </p:normalViewPr>
  <p:slideViewPr>
    <p:cSldViewPr>
      <p:cViewPr varScale="1">
        <p:scale>
          <a:sx n="76" d="100"/>
          <a:sy n="76" d="100"/>
        </p:scale>
        <p:origin x="-13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AFF698-7926-421E-8858-9312C8000CBC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DEBFE4-23A4-465A-AF30-961A53712A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699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476672"/>
            <a:ext cx="8568952" cy="1224136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Arial Black" panose="020B0A04020102020204" pitchFamily="34" charset="0"/>
              </a:rPr>
              <a:t>Коммуникация детей </a:t>
            </a:r>
            <a:r>
              <a:rPr lang="ru-RU" b="1" dirty="0">
                <a:latin typeface="Arial Black" panose="020B0A04020102020204" pitchFamily="34" charset="0"/>
              </a:rPr>
              <a:t>— важный элемент социализации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51962" y="1196752"/>
            <a:ext cx="4168510" cy="5112568"/>
          </a:xfrm>
        </p:spPr>
        <p:txBody>
          <a:bodyPr>
            <a:normAutofit/>
          </a:bodyPr>
          <a:lstStyle/>
          <a:p>
            <a:pPr marL="36195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000" b="1" dirty="0" smtClean="0">
              <a:ea typeface="Calibri"/>
              <a:cs typeface="Times New Roman"/>
            </a:endParaRPr>
          </a:p>
          <a:p>
            <a:pPr marL="36195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sz="2000" b="1" dirty="0">
              <a:solidFill>
                <a:schemeClr val="accent2">
                  <a:lumMod val="50000"/>
                </a:schemeClr>
              </a:solidFill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460209"/>
            <a:ext cx="4774668" cy="3239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161" y="1700808"/>
            <a:ext cx="4249319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86664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xfrm>
            <a:off x="611560" y="3212976"/>
            <a:ext cx="3655640" cy="2910011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lvl="0" algn="ctr"/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smtClean="0">
                <a:latin typeface="Arial Black" panose="020B0A04020102020204" pitchFamily="34" charset="0"/>
              </a:rPr>
              <a:t>1.</a:t>
            </a:r>
            <a:r>
              <a:rPr lang="ru-RU" dirty="0" smtClean="0">
                <a:solidFill>
                  <a:schemeClr val="accent2"/>
                </a:solidFill>
                <a:latin typeface="Arial Black" panose="020B0A04020102020204" pitchFamily="34" charset="0"/>
              </a:rPr>
              <a:t> </a:t>
            </a:r>
            <a:r>
              <a:rPr lang="ru-RU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Создать </a:t>
            </a:r>
            <a:r>
              <a:rPr lang="ru-RU" dirty="0">
                <a:solidFill>
                  <a:srgbClr val="7030A0"/>
                </a:solidFill>
                <a:latin typeface="Arial Black" panose="020B0A04020102020204" pitchFamily="34" charset="0"/>
              </a:rPr>
              <a:t>условия </a:t>
            </a:r>
            <a:endParaRPr lang="ru-RU" dirty="0" smtClean="0">
              <a:solidFill>
                <a:srgbClr val="7030A0"/>
              </a:solidFill>
              <a:latin typeface="Arial Black" panose="020B0A04020102020204" pitchFamily="34" charset="0"/>
            </a:endParaRPr>
          </a:p>
          <a:p>
            <a:pPr lvl="0" algn="ctr"/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smtClean="0">
                <a:latin typeface="Arial Black" panose="020B0A04020102020204" pitchFamily="34" charset="0"/>
              </a:rPr>
              <a:t>  для   усвоения </a:t>
            </a:r>
            <a:r>
              <a:rPr lang="ru-RU" dirty="0">
                <a:latin typeface="Arial Black" panose="020B0A04020102020204" pitchFamily="34" charset="0"/>
              </a:rPr>
              <a:t>детьми </a:t>
            </a:r>
            <a:r>
              <a:rPr lang="ru-RU" dirty="0" smtClean="0">
                <a:latin typeface="Arial Black" panose="020B0A04020102020204" pitchFamily="34" charset="0"/>
              </a:rPr>
              <a:t>  дошкольного </a:t>
            </a:r>
            <a:r>
              <a:rPr lang="ru-RU" dirty="0">
                <a:latin typeface="Arial Black" panose="020B0A04020102020204" pitchFamily="34" charset="0"/>
              </a:rPr>
              <a:t>возраста норм и ценностей, принятых в обществе, включая </a:t>
            </a:r>
            <a:r>
              <a:rPr lang="ru-RU" dirty="0">
                <a:solidFill>
                  <a:srgbClr val="7030A0"/>
                </a:solidFill>
                <a:latin typeface="Arial Black" panose="020B0A04020102020204" pitchFamily="34" charset="0"/>
              </a:rPr>
              <a:t>моральные и нравственные ценности.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59" y="332656"/>
            <a:ext cx="8069213" cy="1080120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ru-RU" dirty="0" smtClean="0">
                <a:latin typeface="Arial Black" panose="020B0A04020102020204" pitchFamily="34" charset="0"/>
              </a:rPr>
              <a:t/>
            </a:r>
            <a:br>
              <a:rPr lang="ru-RU" dirty="0" smtClean="0">
                <a:latin typeface="Arial Black" panose="020B0A04020102020204" pitchFamily="34" charset="0"/>
              </a:rPr>
            </a:br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Задачи</a:t>
            </a:r>
            <a:r>
              <a:rPr lang="ru-RU" dirty="0" smtClean="0">
                <a:latin typeface="Arial Black" panose="020B0A04020102020204" pitchFamily="34" charset="0"/>
              </a:rPr>
              <a:t> </a:t>
            </a:r>
            <a:r>
              <a:rPr lang="ru-RU" dirty="0">
                <a:latin typeface="Arial Black" panose="020B0A04020102020204" pitchFamily="34" charset="0"/>
              </a:rPr>
              <a:t>коммуникативного развития: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11559" y="1340768"/>
            <a:ext cx="8069213" cy="1872208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just"/>
            <a:r>
              <a:rPr lang="ru-RU" dirty="0" smtClean="0">
                <a:latin typeface="Arial Black" panose="020B0A04020102020204" pitchFamily="34" charset="0"/>
              </a:rPr>
              <a:t>    Содержание </a:t>
            </a:r>
            <a:r>
              <a:rPr lang="ru-RU" dirty="0">
                <a:latin typeface="Arial Black" panose="020B0A04020102020204" pitchFamily="34" charset="0"/>
              </a:rPr>
              <a:t>образовательного раздела «коммуникация» направлено на достижение целей овладения конструктивными способами и средствами взаимодействия с окружающим миром через решение определенных  </a:t>
            </a:r>
            <a:r>
              <a:rPr lang="ru-RU" dirty="0" smtClean="0">
                <a:latin typeface="Arial Black" panose="020B0A04020102020204" pitchFamily="34" charset="0"/>
              </a:rPr>
              <a:t>задач:</a:t>
            </a:r>
            <a:endParaRPr lang="ru-RU" dirty="0">
              <a:latin typeface="Arial Black" panose="020B0A04020102020204" pitchFamily="34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429000"/>
            <a:ext cx="4468813" cy="269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4583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4451" y="332656"/>
            <a:ext cx="8063973" cy="6408712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51962" y="332656"/>
            <a:ext cx="4168510" cy="6336704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47500" lnSpcReduction="20000"/>
          </a:bodyPr>
          <a:lstStyle/>
          <a:p>
            <a:pPr lvl="0"/>
            <a:endParaRPr lang="ru-RU" dirty="0"/>
          </a:p>
          <a:p>
            <a:pPr lvl="0"/>
            <a:r>
              <a:rPr lang="ru-RU" sz="2900" dirty="0" smtClean="0">
                <a:latin typeface="Arial Black" panose="020B0A04020102020204" pitchFamily="34" charset="0"/>
              </a:rPr>
              <a:t>2. </a:t>
            </a:r>
            <a:r>
              <a:rPr lang="ru-RU" sz="29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Способствовать </a:t>
            </a:r>
            <a:r>
              <a:rPr lang="ru-RU" sz="2900" dirty="0">
                <a:solidFill>
                  <a:srgbClr val="7030A0"/>
                </a:solidFill>
                <a:latin typeface="Arial Black" panose="020B0A04020102020204" pitchFamily="34" charset="0"/>
              </a:rPr>
              <a:t>становлению самостоятельности</a:t>
            </a:r>
            <a:r>
              <a:rPr lang="ru-RU" sz="2900" dirty="0">
                <a:latin typeface="Arial Black" panose="020B0A04020102020204" pitchFamily="34" charset="0"/>
              </a:rPr>
              <a:t>, целенаправленности и </a:t>
            </a:r>
            <a:r>
              <a:rPr lang="ru-RU" sz="2900" u="sng" dirty="0" err="1">
                <a:latin typeface="Arial Black" panose="020B0A04020102020204" pitchFamily="34" charset="0"/>
              </a:rPr>
              <a:t>саморегуляции</a:t>
            </a:r>
            <a:r>
              <a:rPr lang="ru-RU" sz="2900" dirty="0">
                <a:latin typeface="Arial Black" panose="020B0A04020102020204" pitchFamily="34" charset="0"/>
              </a:rPr>
              <a:t> собственных действий детей</a:t>
            </a:r>
            <a:r>
              <a:rPr lang="ru-RU" sz="2900" dirty="0" smtClean="0">
                <a:latin typeface="Arial Black" panose="020B0A04020102020204" pitchFamily="34" charset="0"/>
              </a:rPr>
              <a:t>.</a:t>
            </a:r>
          </a:p>
          <a:p>
            <a:pPr lvl="0"/>
            <a:endParaRPr lang="ru-RU" sz="2900" dirty="0">
              <a:latin typeface="Arial Black" panose="020B0A04020102020204" pitchFamily="34" charset="0"/>
            </a:endParaRPr>
          </a:p>
          <a:p>
            <a:pPr lvl="0"/>
            <a:r>
              <a:rPr lang="ru-RU" sz="2900" dirty="0" smtClean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3.</a:t>
            </a:r>
            <a:r>
              <a:rPr lang="ru-RU" sz="29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Развивать </a:t>
            </a:r>
            <a:r>
              <a:rPr lang="ru-RU" sz="2900" dirty="0">
                <a:solidFill>
                  <a:srgbClr val="7030A0"/>
                </a:solidFill>
                <a:latin typeface="Arial Black" panose="020B0A04020102020204" pitchFamily="34" charset="0"/>
              </a:rPr>
              <a:t>социальный и эмоциональный интеллект детей</a:t>
            </a:r>
            <a:r>
              <a:rPr lang="ru-RU" sz="2900" dirty="0">
                <a:latin typeface="Arial Black" panose="020B0A04020102020204" pitchFamily="34" charset="0"/>
              </a:rPr>
              <a:t>, их эмоциональную отзывчивость, сопереживание, навыки доброжелательного общения и взаимодействия со взрослыми и сверстниками</a:t>
            </a:r>
            <a:r>
              <a:rPr lang="ru-RU" sz="2900" dirty="0" smtClean="0">
                <a:latin typeface="Arial Black" panose="020B0A04020102020204" pitchFamily="34" charset="0"/>
              </a:rPr>
              <a:t>.</a:t>
            </a:r>
          </a:p>
          <a:p>
            <a:pPr lvl="0"/>
            <a:endParaRPr lang="ru-RU" sz="2900" dirty="0">
              <a:latin typeface="Arial Black" panose="020B0A04020102020204" pitchFamily="34" charset="0"/>
            </a:endParaRPr>
          </a:p>
          <a:p>
            <a:pPr lvl="0"/>
            <a:r>
              <a:rPr lang="ru-RU" sz="2900" dirty="0" smtClean="0">
                <a:latin typeface="Arial Black" panose="020B0A04020102020204" pitchFamily="34" charset="0"/>
              </a:rPr>
              <a:t>4</a:t>
            </a:r>
            <a:r>
              <a:rPr lang="ru-RU" sz="2900" dirty="0" smtClean="0">
                <a:solidFill>
                  <a:schemeClr val="bg2">
                    <a:lumMod val="75000"/>
                  </a:schemeClr>
                </a:solidFill>
                <a:latin typeface="Arial Black" panose="020B0A04020102020204" pitchFamily="34" charset="0"/>
              </a:rPr>
              <a:t>.</a:t>
            </a:r>
            <a:r>
              <a:rPr lang="ru-RU" sz="29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Развивать </a:t>
            </a:r>
            <a:r>
              <a:rPr lang="ru-RU" sz="2900" dirty="0">
                <a:solidFill>
                  <a:srgbClr val="7030A0"/>
                </a:solidFill>
                <a:latin typeface="Arial Black" panose="020B0A04020102020204" pitchFamily="34" charset="0"/>
              </a:rPr>
              <a:t>все компоненты устной речи детей </a:t>
            </a:r>
            <a:r>
              <a:rPr lang="ru-RU" sz="2900" dirty="0">
                <a:latin typeface="Arial Black" panose="020B0A04020102020204" pitchFamily="34" charset="0"/>
              </a:rPr>
              <a:t>(лексической стороны, грамматического строя речи, произносительной стороны речи, связной речи – диалогической и монологической форм) в различных видах детской </a:t>
            </a:r>
            <a:r>
              <a:rPr lang="ru-RU" sz="2900" dirty="0" smtClean="0">
                <a:latin typeface="Arial Black" panose="020B0A04020102020204" pitchFamily="34" charset="0"/>
              </a:rPr>
              <a:t>деятельности</a:t>
            </a:r>
            <a:r>
              <a:rPr lang="ru-RU" sz="2900" dirty="0">
                <a:latin typeface="Arial Black" panose="020B0A04020102020204" pitchFamily="34" charset="0"/>
              </a:rPr>
              <a:t>.</a:t>
            </a:r>
            <a:endParaRPr lang="ru-RU" sz="2900" dirty="0" smtClean="0">
              <a:latin typeface="Arial Black" panose="020B0A04020102020204" pitchFamily="34" charset="0"/>
            </a:endParaRPr>
          </a:p>
          <a:p>
            <a:pPr lvl="0"/>
            <a:endParaRPr lang="ru-RU" sz="2900" dirty="0">
              <a:latin typeface="Arial Black" panose="020B0A04020102020204" pitchFamily="34" charset="0"/>
            </a:endParaRPr>
          </a:p>
          <a:p>
            <a:r>
              <a:rPr lang="ru-RU" sz="2900" dirty="0" smtClean="0">
                <a:latin typeface="Arial Black" panose="020B0A04020102020204" pitchFamily="34" charset="0"/>
              </a:rPr>
              <a:t>5.</a:t>
            </a:r>
            <a:r>
              <a:rPr lang="ru-RU" sz="29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Формировать </a:t>
            </a:r>
            <a:r>
              <a:rPr lang="ru-RU" sz="2900" dirty="0">
                <a:solidFill>
                  <a:srgbClr val="7030A0"/>
                </a:solidFill>
                <a:latin typeface="Arial Black" panose="020B0A04020102020204" pitchFamily="34" charset="0"/>
              </a:rPr>
              <a:t>уважительное отношение и чувство принадлежности к своей семье </a:t>
            </a:r>
            <a:r>
              <a:rPr lang="ru-RU" sz="2900" dirty="0">
                <a:latin typeface="Arial Black" panose="020B0A04020102020204" pitchFamily="34" charset="0"/>
              </a:rPr>
              <a:t>и к сообществу детей и взрослых в коллективе, позитивные установки к различным видам труда и творчества.</a:t>
            </a:r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4389406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12976"/>
            <a:ext cx="4389406" cy="320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20489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52928" cy="1584176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ru-RU" dirty="0" smtClean="0">
                <a:latin typeface="Arial Black" panose="020B0A04020102020204" pitchFamily="34" charset="0"/>
              </a:rPr>
              <a:t/>
            </a:r>
            <a:br>
              <a:rPr lang="ru-RU" dirty="0" smtClean="0">
                <a:latin typeface="Arial Black" panose="020B0A04020102020204" pitchFamily="34" charset="0"/>
              </a:rPr>
            </a:br>
            <a:r>
              <a:rPr lang="ru-RU" dirty="0">
                <a:latin typeface="Arial Black" panose="020B0A04020102020204" pitchFamily="34" charset="0"/>
              </a:rPr>
              <a:t/>
            </a:r>
            <a:br>
              <a:rPr lang="ru-RU" dirty="0">
                <a:latin typeface="Arial Black" panose="020B0A04020102020204" pitchFamily="34" charset="0"/>
              </a:rPr>
            </a:br>
            <a:r>
              <a:rPr lang="ru-RU" dirty="0" smtClean="0">
                <a:latin typeface="Arial Black" panose="020B0A04020102020204" pitchFamily="34" charset="0"/>
              </a:rPr>
              <a:t>Что такое коммуникативные способности?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4" y="1340768"/>
            <a:ext cx="3672408" cy="5328592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lvl="0"/>
            <a:r>
              <a:rPr lang="ru-RU" dirty="0" smtClean="0">
                <a:latin typeface="Arial Black" panose="020B0A04020102020204" pitchFamily="34" charset="0"/>
              </a:rPr>
              <a:t>-желание </a:t>
            </a:r>
            <a:r>
              <a:rPr lang="ru-RU" dirty="0">
                <a:latin typeface="Arial Black" panose="020B0A04020102020204" pitchFamily="34" charset="0"/>
              </a:rPr>
              <a:t>вступать в контакт с окружающими </a:t>
            </a: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«Я хочу</a:t>
            </a:r>
            <a:r>
              <a:rPr lang="ru-RU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»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lvl="0"/>
            <a:r>
              <a:rPr lang="ru-RU" dirty="0" smtClean="0">
                <a:latin typeface="Arial Black" panose="020B0A04020102020204" pitchFamily="34" charset="0"/>
              </a:rPr>
              <a:t>- умение </a:t>
            </a:r>
            <a:r>
              <a:rPr lang="ru-RU" dirty="0">
                <a:latin typeface="Arial Black" panose="020B0A04020102020204" pitchFamily="34" charset="0"/>
              </a:rPr>
              <a:t>организовать общение </a:t>
            </a: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«Я умею</a:t>
            </a:r>
            <a:r>
              <a:rPr lang="ru-RU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!»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lvl="0"/>
            <a:r>
              <a:rPr lang="ru-RU" dirty="0" smtClean="0">
                <a:latin typeface="Arial Black" panose="020B0A04020102020204" pitchFamily="34" charset="0"/>
              </a:rPr>
              <a:t>-знание </a:t>
            </a:r>
            <a:r>
              <a:rPr lang="ru-RU" dirty="0">
                <a:latin typeface="Arial Black" panose="020B0A04020102020204" pitchFamily="34" charset="0"/>
              </a:rPr>
              <a:t>норм и правил, которым необходимо следовать при общении с окружающим </a:t>
            </a: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«Я знаю!»</a:t>
            </a:r>
          </a:p>
          <a:p>
            <a:endParaRPr lang="ru-RU" dirty="0">
              <a:latin typeface="Arial Black" panose="020B0A04020102020204" pitchFamily="34" charset="0"/>
            </a:endParaRP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238" y="1260506"/>
            <a:ext cx="4829802" cy="2942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237" y="4203084"/>
            <a:ext cx="4829803" cy="2520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84269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79512" y="332656"/>
            <a:ext cx="8856984" cy="3168352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dirty="0">
                <a:latin typeface="Arial Black" panose="020B0A04020102020204" pitchFamily="34" charset="0"/>
              </a:rPr>
              <a:t>Я</a:t>
            </a:r>
            <a:r>
              <a:rPr lang="ru-RU" dirty="0" smtClean="0">
                <a:latin typeface="Arial Black" panose="020B0A04020102020204" pitchFamily="34" charset="0"/>
              </a:rPr>
              <a:t>вляясь </a:t>
            </a:r>
            <a:r>
              <a:rPr lang="ru-RU" dirty="0">
                <a:latin typeface="Arial Black" panose="020B0A04020102020204" pitchFamily="34" charset="0"/>
              </a:rPr>
              <a:t>приоритетным, социально - коммуникативное развитие детей выводится сегодня в ранг </a:t>
            </a:r>
            <a:r>
              <a:rPr lang="ru-RU" dirty="0">
                <a:solidFill>
                  <a:srgbClr val="7030A0"/>
                </a:solidFill>
                <a:latin typeface="Arial Black" panose="020B0A04020102020204" pitchFamily="34" charset="0"/>
              </a:rPr>
              <a:t>стратегических направлений обновления российского образования, </a:t>
            </a:r>
            <a:r>
              <a:rPr lang="ru-RU" dirty="0">
                <a:latin typeface="Arial Black" panose="020B0A04020102020204" pitchFamily="34" charset="0"/>
              </a:rPr>
              <a:t>в том числе дошкольного, непосредственно связанно не только с педагогикой, но и психологией, изучающей влияние социальной среды на развитие личности ребенка.</a:t>
            </a:r>
          </a:p>
          <a:p>
            <a:pPr algn="ctr"/>
            <a:endParaRPr lang="ru-RU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77403"/>
            <a:ext cx="4727878" cy="3145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477403"/>
            <a:ext cx="4320480" cy="312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76259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xfrm>
            <a:off x="395536" y="1196752"/>
            <a:ext cx="3871664" cy="4289649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lvl="0"/>
            <a:r>
              <a:rPr lang="ru-RU" dirty="0">
                <a:solidFill>
                  <a:srgbClr val="7030A0"/>
                </a:solidFill>
                <a:latin typeface="Arial Black" panose="020B0A04020102020204" pitchFamily="34" charset="0"/>
              </a:rPr>
              <a:t>Игровая деятельность</a:t>
            </a:r>
            <a:r>
              <a:rPr lang="ru-RU" dirty="0">
                <a:latin typeface="Arial Black" panose="020B0A04020102020204" pitchFamily="34" charset="0"/>
              </a:rPr>
              <a:t> дает ребенку почувствовать себя равноправным членом общества. В игре у ребенка появляется уверенность в собственных силах, в способности получать реальный результат.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51342" cy="936104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В</a:t>
            </a:r>
            <a: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иды деятельности </a:t>
            </a:r>
            <a:r>
              <a:rPr lang="ru-RU" sz="20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по </a:t>
            </a:r>
            <a:r>
              <a:rPr lang="ru-RU" sz="2000" dirty="0">
                <a:solidFill>
                  <a:srgbClr val="0070C0"/>
                </a:solidFill>
                <a:latin typeface="Arial Black" panose="020B0A04020102020204" pitchFamily="34" charset="0"/>
              </a:rPr>
              <a:t>коммуникации</a:t>
            </a:r>
            <a:r>
              <a:rPr lang="ru-RU" sz="20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 в соответствии с </a:t>
            </a:r>
            <a:r>
              <a:rPr lang="ru-RU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ФГОС</a:t>
            </a:r>
            <a:endParaRPr lang="ru-RU" sz="2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89040"/>
            <a:ext cx="3905250" cy="2596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196752"/>
            <a:ext cx="4606926" cy="291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365021" y="4365104"/>
            <a:ext cx="4390902" cy="20313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7030A0"/>
                </a:solidFill>
                <a:latin typeface="Arial Black" panose="020B0A04020102020204" pitchFamily="34" charset="0"/>
              </a:rPr>
              <a:t>Предметная деятельность</a:t>
            </a:r>
            <a:r>
              <a:rPr lang="ru-RU" dirty="0">
                <a:solidFill>
                  <a:schemeClr val="accent2"/>
                </a:solidFill>
                <a:latin typeface="Arial Black" panose="020B0A04020102020204" pitchFamily="34" charset="0"/>
              </a:rPr>
              <a:t> </a:t>
            </a:r>
            <a:r>
              <a:rPr lang="ru-RU" dirty="0">
                <a:solidFill>
                  <a:schemeClr val="tx2"/>
                </a:solidFill>
                <a:latin typeface="Arial Black" panose="020B0A04020102020204" pitchFamily="34" charset="0"/>
              </a:rPr>
              <a:t>удовлетворяет познавательные интересы ребенка в определенный период, помогает ориентировать в окружающем мире</a:t>
            </a:r>
            <a:r>
              <a:rPr lang="ru-RU" dirty="0">
                <a:solidFill>
                  <a:schemeClr val="tx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557503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0" y="980728"/>
            <a:ext cx="4336124" cy="5550743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pPr lvl="0"/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Исследовательская деятельность</a:t>
            </a:r>
            <a:r>
              <a:rPr lang="ru-RU" dirty="0">
                <a:latin typeface="Arial Black" panose="020B0A04020102020204" pitchFamily="34" charset="0"/>
              </a:rPr>
              <a:t> дает возможность ребенку самостоятельно находить решение, подтверждение или опровержение собственных представлений.</a:t>
            </a:r>
          </a:p>
          <a:p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406717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89040"/>
            <a:ext cx="3940717" cy="2742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8210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xfrm>
            <a:off x="323529" y="376814"/>
            <a:ext cx="4005794" cy="6364554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</a:p>
          <a:p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            </a:t>
            </a:r>
            <a:r>
              <a:rPr lang="ru-RU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Изобразительная</a:t>
            </a:r>
          </a:p>
          <a:p>
            <a:r>
              <a:rPr lang="ru-RU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             деятельность</a:t>
            </a: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357523" y="2912658"/>
            <a:ext cx="4347133" cy="3781754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dirty="0">
                <a:latin typeface="Arial Black" panose="020B0A04020102020204" pitchFamily="34" charset="0"/>
              </a:rPr>
              <a:t> позволяет ребенку с помощью элементарного труда в процессе создания продуктов детского творчества на основе воображения и фантазии «вжиться» в мир взрослых, познать его и принять в нем участие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48880"/>
            <a:ext cx="3861779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323" y="376814"/>
            <a:ext cx="4347133" cy="2505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74736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4" y="404664"/>
            <a:ext cx="4824536" cy="6192688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 lvl="0"/>
            <a:endParaRPr lang="ru-RU" dirty="0" smtClean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lvl="0"/>
            <a:r>
              <a:rPr lang="ru-RU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Конструктивная </a:t>
            </a: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деятельность</a:t>
            </a:r>
            <a:r>
              <a:rPr lang="ru-RU" dirty="0">
                <a:latin typeface="Arial Black" panose="020B0A04020102020204" pitchFamily="34" charset="0"/>
              </a:rPr>
              <a:t> дает возможность сформировать сложные мыслительные действия, творческое воображение, механизмы управления собственным поведением</a:t>
            </a:r>
            <a:r>
              <a:rPr lang="ru-RU" dirty="0" smtClean="0">
                <a:latin typeface="Arial Black" panose="020B0A04020102020204" pitchFamily="34" charset="0"/>
              </a:rPr>
              <a:t>.</a:t>
            </a:r>
          </a:p>
          <a:p>
            <a:pPr marL="0" lvl="0" indent="0">
              <a:buNone/>
            </a:pPr>
            <a:endParaRPr lang="ru-RU" dirty="0" smtClean="0">
              <a:latin typeface="Arial Black" panose="020B0A04020102020204" pitchFamily="34" charset="0"/>
            </a:endParaRPr>
          </a:p>
          <a:p>
            <a:pPr lvl="0"/>
            <a:endParaRPr lang="ru-RU" dirty="0">
              <a:latin typeface="Arial Black" panose="020B0A04020102020204" pitchFamily="34" charset="0"/>
            </a:endParaRPr>
          </a:p>
          <a:p>
            <a:pPr lvl="0"/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Проектная деятельность</a:t>
            </a:r>
            <a:r>
              <a:rPr lang="ru-RU" dirty="0">
                <a:latin typeface="Arial Black" panose="020B0A04020102020204" pitchFamily="34" charset="0"/>
              </a:rPr>
              <a:t> активизирует самостоятельную деятельность ребенка, обеспечивает объединение и интеграцию разных видов деятельности.</a:t>
            </a:r>
          </a:p>
          <a:p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720" y="4077072"/>
            <a:ext cx="3555912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3836" y="-7096816"/>
            <a:ext cx="2053328" cy="2604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2267" y="1196752"/>
            <a:ext cx="3555912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03035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404664"/>
            <a:ext cx="7992888" cy="1008112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ru-RU" sz="2000" b="1" dirty="0">
                <a:latin typeface="Arial Black" panose="020B0A04020102020204" pitchFamily="34" charset="0"/>
              </a:rPr>
              <a:t>Коммуникативная деятельность дошкольников - основа интеграции содержания дошкольного образования</a:t>
            </a:r>
            <a:endParaRPr lang="ru-RU" sz="2000" dirty="0"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067944" y="1828800"/>
            <a:ext cx="4824536" cy="4624536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    </a:t>
            </a:r>
          </a:p>
          <a:p>
            <a:r>
              <a:rPr lang="ru-RU" dirty="0" smtClean="0">
                <a:latin typeface="Arial Black" panose="020B0A04020102020204" pitchFamily="34" charset="0"/>
              </a:rPr>
              <a:t>   Общаться </a:t>
            </a:r>
            <a:r>
              <a:rPr lang="ru-RU" dirty="0">
                <a:latin typeface="Arial Black" panose="020B0A04020102020204" pitchFamily="34" charset="0"/>
              </a:rPr>
              <a:t>в той или иной форме умеет каждый человек с самого раннего возраста. Когда малыш плачет, стараясь обратить на себя внимание мамы, он уже вступает в коммуникацию и социально взаимодействует с другими людьми. Однако для того чтобы достигнуть успеха этого недостаточно. Важно, чтобы ребенок умел эффективно выстраивать общение с другими людьми.</a:t>
            </a:r>
          </a:p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3717039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89842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xfrm>
            <a:off x="395536" y="1700808"/>
            <a:ext cx="8568952" cy="4968552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lvl="0"/>
            <a:endParaRPr lang="ru-RU" dirty="0" smtClean="0"/>
          </a:p>
          <a:p>
            <a:pPr lvl="0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- Желание </a:t>
            </a:r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общаться. </a:t>
            </a:r>
            <a:r>
              <a:rPr lang="ru-RU" dirty="0">
                <a:latin typeface="Arial Black" panose="020B0A04020102020204" pitchFamily="34" charset="0"/>
              </a:rPr>
              <a:t>Без мотивации эффективное общение невозможно. Например, все знают о таком заболевании, как аутизм. У многих </a:t>
            </a:r>
            <a:r>
              <a:rPr lang="ru-RU" dirty="0" err="1">
                <a:latin typeface="Arial Black" panose="020B0A04020102020204" pitchFamily="34" charset="0"/>
              </a:rPr>
              <a:t>аутистов</a:t>
            </a:r>
            <a:r>
              <a:rPr lang="ru-RU" dirty="0">
                <a:latin typeface="Arial Black" panose="020B0A04020102020204" pitchFamily="34" charset="0"/>
              </a:rPr>
              <a:t> отсутствуют интеллектуальные проблемы: у них просто нет  мотивации впускать в свой внутренний мир других людей. Развитые психологически, они не развиты социально.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- Способность </a:t>
            </a:r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слышать и слушать собеседника. </a:t>
            </a:r>
            <a:r>
              <a:rPr lang="ru-RU" dirty="0">
                <a:latin typeface="Arial Black" panose="020B0A04020102020204" pitchFamily="34" charset="0"/>
              </a:rPr>
              <a:t>Важно испытывать интерес к другим людям и понимать их сообщения.</a:t>
            </a:r>
          </a:p>
          <a:p>
            <a:pPr lvl="0"/>
            <a:r>
              <a:rPr lang="ru-RU" dirty="0" smtClean="0">
                <a:latin typeface="Arial Black" panose="020B0A04020102020204" pitchFamily="34" charset="0"/>
              </a:rPr>
              <a:t>-</a:t>
            </a:r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Эмоциональное </a:t>
            </a:r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взаимодействие. </a:t>
            </a:r>
            <a:r>
              <a:rPr lang="ru-RU" dirty="0">
                <a:latin typeface="Arial Black" panose="020B0A04020102020204" pitchFamily="34" charset="0"/>
              </a:rPr>
              <a:t>Без сочувствия и сопереживания эффективное общение невозможно.</a:t>
            </a:r>
          </a:p>
          <a:p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- Умение </a:t>
            </a:r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правилами общения. </a:t>
            </a:r>
            <a:r>
              <a:rPr lang="ru-RU" dirty="0">
                <a:latin typeface="Arial Black" panose="020B0A04020102020204" pitchFamily="34" charset="0"/>
              </a:rPr>
              <a:t>Существуют определенные неписанные нормы коммуникации, которые могут отличаться в разных обществах. Ребенок должен овладеть этими нормами, иначе в будущем у него возникнут неминуемые сложности.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548680"/>
            <a:ext cx="8352928" cy="108012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Факторы, из которых складывается успешное общение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052736"/>
            <a:ext cx="1110196" cy="10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21619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36904" cy="1008112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ru-RU" sz="2800" dirty="0" smtClean="0">
                <a:latin typeface="Arial Black" panose="020B0A04020102020204" pitchFamily="34" charset="0"/>
              </a:rPr>
              <a:t>Норма общения-необходимость </a:t>
            </a:r>
            <a:r>
              <a:rPr lang="ru-RU" sz="2800" dirty="0">
                <a:latin typeface="Arial Black" panose="020B0A04020102020204" pitchFamily="34" charset="0"/>
              </a:rPr>
              <a:t>быть </a:t>
            </a:r>
            <a:r>
              <a:rPr lang="ru-RU" sz="2800" dirty="0" smtClean="0">
                <a:latin typeface="Arial Black" panose="020B0A04020102020204" pitchFamily="34" charset="0"/>
              </a:rPr>
              <a:t>вежливым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0" y="1612729"/>
            <a:ext cx="4176464" cy="2248319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>
                <a:latin typeface="Arial Black" panose="020B0A04020102020204" pitchFamily="34" charset="0"/>
              </a:rPr>
              <a:t>Если ребенок будет игнорировать это правило, он прослывет грубияном. 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869442"/>
            <a:ext cx="4104456" cy="280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3968750" cy="389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84706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636912"/>
            <a:ext cx="8229600" cy="3744416"/>
          </a:xfrm>
        </p:spPr>
        <p:txBody>
          <a:bodyPr>
            <a:normAutofit fontScale="90000"/>
          </a:bodyPr>
          <a:lstStyle/>
          <a:p>
            <a:r>
              <a:rPr lang="ru-RU" sz="1000" dirty="0" smtClean="0"/>
              <a:t>качеств </a:t>
            </a:r>
            <a:r>
              <a:rPr lang="ru-RU" sz="1000" dirty="0"/>
              <a:t>ребёнка, расширение, обогащение опыта совместной деятельности и форм общения поможет ребёнку преодолеть или избежать трудности общения  в будущей </a:t>
            </a:r>
            <a:r>
              <a:rPr lang="ru-RU" sz="1000" dirty="0" err="1"/>
              <a:t>жизнижизни</a:t>
            </a:r>
            <a:r>
              <a:rPr lang="ru-RU" sz="1000" dirty="0" smtClean="0"/>
              <a:t> </a:t>
            </a:r>
            <a:r>
              <a:rPr lang="ru-RU" sz="1000" dirty="0"/>
              <a:t>планшетом.</a:t>
            </a:r>
            <a:br>
              <a:rPr lang="ru-RU" sz="1000" dirty="0"/>
            </a:br>
            <a:r>
              <a:rPr lang="ru-RU" sz="1000" dirty="0"/>
              <a:t>Дети, проводящие много времени с гаджетами, не умеют общаться</a:t>
            </a:r>
            <a:br>
              <a:rPr lang="ru-RU" sz="1000" dirty="0"/>
            </a:br>
            <a:r>
              <a:rPr lang="ru-RU" sz="1000" dirty="0"/>
              <a:t>Взаимодействуя с </a:t>
            </a:r>
            <a:r>
              <a:rPr lang="ru-RU" sz="1000" dirty="0" smtClean="0"/>
              <a:t>вы </a:t>
            </a:r>
            <a:r>
              <a:rPr lang="ru-RU" sz="1000" dirty="0"/>
              <a:t>не хотите, чтобы ваш ребенок испытывал трудности в общении с окружающими, ограничивайте его «отношения» с компьютером, телевизором или планшетом.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Дети, проводящие много времени с гаджетами, не умеют общаться</a:t>
            </a:r>
            <a:br>
              <a:rPr lang="ru-RU" sz="2000" dirty="0"/>
            </a:br>
            <a:r>
              <a:rPr lang="ru-RU" sz="2000" dirty="0"/>
              <a:t>Взаимодействуя с этими приборами, ребенок пассивно воспринимает информацию, а для </a:t>
            </a:r>
            <a:r>
              <a:rPr lang="ru-RU" sz="2000" dirty="0" err="1"/>
              <a:t>эфЛучший</a:t>
            </a:r>
            <a:r>
              <a:rPr lang="ru-RU" sz="2000" dirty="0"/>
              <a:t> друг для современного ребенка – это телевизор или компьютер, а любимое занятие – просмотр мультфильмов или </a:t>
            </a:r>
            <a:r>
              <a:rPr lang="ru-RU" sz="2000" dirty="0" err="1"/>
              <a:t>компьютерныеЛучший</a:t>
            </a:r>
            <a:r>
              <a:rPr lang="ru-RU" sz="2000" dirty="0"/>
              <a:t> друг для современного ребенка – это телевизор или компьютер, а любимое занятие – просмотр мультфильмов или компьютерные игры. Дети стали меньше общаться  игры. Дети стали меньше общаться </a:t>
            </a:r>
            <a:r>
              <a:rPr lang="ru-RU" sz="2000" dirty="0" err="1"/>
              <a:t>фективной</a:t>
            </a:r>
            <a:r>
              <a:rPr lang="ru-RU" sz="2000" dirty="0"/>
              <a:t> коммуникации этого недостаточно. Доказано, что дети, которые слишком часто играют в компьютерные игры с раннего детства, хуже разговаривают и испытывают сложности с пониманием эмоциональных реакций окружающих.</a:t>
            </a:r>
            <a:br>
              <a:rPr lang="ru-RU" sz="2000" dirty="0"/>
            </a:br>
            <a:r>
              <a:rPr lang="ru-RU" sz="2000" dirty="0" err="1"/>
              <a:t>тими</a:t>
            </a:r>
            <a:r>
              <a:rPr lang="ru-RU" sz="2000" dirty="0"/>
              <a:t> приборами, ребенок пассивно воспринимает информацию, а для эффективной коммуникации этого недостаточно. Доказано, что дети, которые слишком часто играют в компьютерные игры с раннего детства, хуже разговаривают и испытывают сложности с пониманием эмоциональных реакций окружающих.</a:t>
            </a:r>
            <a:br>
              <a:rPr lang="ru-RU" sz="2000" dirty="0"/>
            </a:br>
            <a:endParaRPr lang="ru-RU" sz="2000" b="1" dirty="0">
              <a:solidFill>
                <a:schemeClr val="tx1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38" y="2875426"/>
            <a:ext cx="3739627" cy="3420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2" y="2924944"/>
            <a:ext cx="4427984" cy="332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620688"/>
            <a:ext cx="8712968" cy="20313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       Лучший </a:t>
            </a:r>
            <a:r>
              <a:rPr lang="ru-RU" dirty="0">
                <a:latin typeface="Arial Black" panose="020B0A04020102020204" pitchFamily="34" charset="0"/>
              </a:rPr>
              <a:t>друг для современного ребенка – это телевизор или компьютер, а любимое занятие – просмотр мультфильмов или компьютерные игры. Дети стали меньше </a:t>
            </a:r>
            <a:r>
              <a:rPr lang="ru-RU" dirty="0" smtClean="0">
                <a:latin typeface="Arial Black" panose="020B0A04020102020204" pitchFamily="34" charset="0"/>
              </a:rPr>
              <a:t>общаться.   </a:t>
            </a:r>
          </a:p>
          <a:p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smtClean="0">
                <a:latin typeface="Arial Black" panose="020B0A04020102020204" pitchFamily="34" charset="0"/>
              </a:rPr>
              <a:t>        Только развитие </a:t>
            </a:r>
            <a:r>
              <a:rPr lang="ru-RU" dirty="0">
                <a:latin typeface="Arial Black" panose="020B0A04020102020204" pitchFamily="34" charset="0"/>
              </a:rPr>
              <a:t>коммуникативных качеств ребёнка, расширение, обогащение опыта совместной деятельности и форм общения поможет ребёнку преодолеть или избежать трудности общения  в будущей жизни.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41331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30432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Общение со сверстниками</a:t>
            </a:r>
            <a:endParaRPr lang="ru-RU" sz="32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92" y="2852936"/>
            <a:ext cx="4340860" cy="3264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1296357"/>
            <a:ext cx="8208912" cy="12003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Arial Black" panose="020B0A04020102020204" pitchFamily="34" charset="0"/>
              </a:rPr>
              <a:t>Важнейшей основой полноценного социально - коммуникативного  развития ребенка является его положительное самоощущение: уверенность в своих возможностях, в том, что он хороший, его любят.</a:t>
            </a:r>
          </a:p>
        </p:txBody>
      </p:sp>
      <p:pic>
        <p:nvPicPr>
          <p:cNvPr id="1843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404" y="2840093"/>
            <a:ext cx="3868052" cy="3264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63672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496944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99839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>
                <a:latin typeface="Arial Black" panose="020B0A04020102020204" pitchFamily="34" charset="0"/>
              </a:rPr>
              <a:t>Влияние семьи на коммуникативные навыки дошкольника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5544616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r>
              <a:rPr lang="ru-RU" sz="1900" dirty="0">
                <a:solidFill>
                  <a:srgbClr val="C00000"/>
                </a:solidFill>
                <a:latin typeface="Arial Black" panose="020B0A04020102020204" pitchFamily="34" charset="0"/>
              </a:rPr>
              <a:t>Семья</a:t>
            </a:r>
            <a:r>
              <a:rPr lang="ru-RU" sz="1900" dirty="0">
                <a:latin typeface="Arial Black" panose="020B0A04020102020204" pitchFamily="34" charset="0"/>
              </a:rPr>
              <a:t> — наиболее значимая для детей раннего возраста социальная структура, где и формируются навыки общения с окружающими. Для того чтобы ребенок осознал важность социального взаимодействия и обрел навыки эффективной коммуникации, следует придерживаться следующих правил:</a:t>
            </a:r>
          </a:p>
          <a:p>
            <a:r>
              <a:rPr lang="ru-RU" sz="1600" dirty="0">
                <a:solidFill>
                  <a:srgbClr val="7030A0"/>
                </a:solidFill>
                <a:latin typeface="Arial Black" panose="020B0A04020102020204" pitchFamily="34" charset="0"/>
              </a:rPr>
              <a:t>Основная задача </a:t>
            </a:r>
            <a:r>
              <a:rPr lang="ru-RU" sz="16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родителей </a:t>
            </a:r>
            <a:r>
              <a:rPr lang="ru-RU" sz="1600" dirty="0">
                <a:solidFill>
                  <a:srgbClr val="7030A0"/>
                </a:solidFill>
                <a:latin typeface="Arial Black" panose="020B0A04020102020204" pitchFamily="34" charset="0"/>
              </a:rPr>
              <a:t>дошкольников </a:t>
            </a:r>
            <a:r>
              <a:rPr lang="ru-RU" sz="16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— </a:t>
            </a:r>
            <a:r>
              <a:rPr lang="ru-RU" sz="1600" dirty="0">
                <a:solidFill>
                  <a:srgbClr val="7030A0"/>
                </a:solidFill>
                <a:latin typeface="Arial Black" panose="020B0A04020102020204" pitchFamily="34" charset="0"/>
              </a:rPr>
              <a:t>научить детей </a:t>
            </a:r>
            <a:endParaRPr lang="ru-RU" sz="1600" dirty="0" smtClean="0">
              <a:solidFill>
                <a:srgbClr val="7030A0"/>
              </a:solidFill>
              <a:latin typeface="Arial Black" panose="020B0A04020102020204" pitchFamily="34" charset="0"/>
            </a:endParaRPr>
          </a:p>
          <a:p>
            <a:r>
              <a:rPr lang="ru-RU" sz="16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взаимодействовать </a:t>
            </a:r>
          </a:p>
          <a:p>
            <a:r>
              <a:rPr lang="ru-RU" sz="16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с </a:t>
            </a:r>
            <a:r>
              <a:rPr lang="ru-RU" sz="1600" dirty="0">
                <a:solidFill>
                  <a:srgbClr val="7030A0"/>
                </a:solidFill>
                <a:latin typeface="Arial Black" panose="020B0A04020102020204" pitchFamily="34" charset="0"/>
              </a:rPr>
              <a:t>окружающими</a:t>
            </a:r>
            <a:r>
              <a:rPr lang="ru-RU" sz="16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,</a:t>
            </a:r>
          </a:p>
          <a:p>
            <a:r>
              <a:rPr lang="ru-RU" sz="16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 </a:t>
            </a:r>
            <a:r>
              <a:rPr lang="ru-RU" sz="1600" dirty="0">
                <a:solidFill>
                  <a:srgbClr val="7030A0"/>
                </a:solidFill>
                <a:latin typeface="Arial Black" panose="020B0A04020102020204" pitchFamily="34" charset="0"/>
              </a:rPr>
              <a:t>как с другими детьми</a:t>
            </a:r>
            <a:r>
              <a:rPr lang="ru-RU" sz="16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,</a:t>
            </a:r>
          </a:p>
          <a:p>
            <a:r>
              <a:rPr lang="ru-RU" sz="16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 </a:t>
            </a:r>
            <a:r>
              <a:rPr lang="ru-RU" sz="1600" dirty="0">
                <a:solidFill>
                  <a:srgbClr val="7030A0"/>
                </a:solidFill>
                <a:latin typeface="Arial Black" panose="020B0A04020102020204" pitchFamily="34" charset="0"/>
              </a:rPr>
              <a:t>так и со взрослыми</a:t>
            </a:r>
            <a:r>
              <a:rPr lang="ru-RU" sz="16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,</a:t>
            </a:r>
          </a:p>
          <a:p>
            <a:r>
              <a:rPr lang="ru-RU" sz="16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 </a:t>
            </a:r>
            <a:r>
              <a:rPr lang="ru-RU" sz="1600" dirty="0">
                <a:solidFill>
                  <a:srgbClr val="7030A0"/>
                </a:solidFill>
                <a:latin typeface="Arial Black" panose="020B0A04020102020204" pitchFamily="34" charset="0"/>
              </a:rPr>
              <a:t>и быть частью общества</a:t>
            </a:r>
            <a:r>
              <a:rPr lang="ru-RU" sz="16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.</a:t>
            </a:r>
          </a:p>
          <a:p>
            <a:r>
              <a:rPr lang="ru-RU" sz="16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 </a:t>
            </a:r>
            <a:r>
              <a:rPr lang="ru-RU" sz="1600" dirty="0">
                <a:solidFill>
                  <a:srgbClr val="7030A0"/>
                </a:solidFill>
                <a:latin typeface="Arial Black" panose="020B0A04020102020204" pitchFamily="34" charset="0"/>
              </a:rPr>
              <a:t>Сделать это очень важно</a:t>
            </a:r>
            <a:r>
              <a:rPr lang="ru-RU" sz="16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:</a:t>
            </a:r>
          </a:p>
          <a:p>
            <a:r>
              <a:rPr lang="ru-RU" sz="16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 </a:t>
            </a:r>
            <a:r>
              <a:rPr lang="ru-RU" sz="1600" dirty="0">
                <a:solidFill>
                  <a:srgbClr val="7030A0"/>
                </a:solidFill>
                <a:latin typeface="Arial Black" panose="020B0A04020102020204" pitchFamily="34" charset="0"/>
              </a:rPr>
              <a:t>чем лучше ребенок </a:t>
            </a:r>
            <a:endParaRPr lang="ru-RU" sz="1600" dirty="0" smtClean="0">
              <a:solidFill>
                <a:srgbClr val="7030A0"/>
              </a:solidFill>
              <a:latin typeface="Arial Black" panose="020B0A04020102020204" pitchFamily="34" charset="0"/>
            </a:endParaRPr>
          </a:p>
          <a:p>
            <a:r>
              <a:rPr lang="ru-RU" sz="16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владеет приемами</a:t>
            </a:r>
          </a:p>
          <a:p>
            <a:r>
              <a:rPr lang="ru-RU" sz="16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 </a:t>
            </a:r>
            <a:r>
              <a:rPr lang="ru-RU" sz="1600" dirty="0">
                <a:solidFill>
                  <a:srgbClr val="7030A0"/>
                </a:solidFill>
                <a:latin typeface="Arial Black" panose="020B0A04020102020204" pitchFamily="34" charset="0"/>
              </a:rPr>
              <a:t>коммуникации, тем </a:t>
            </a:r>
            <a:r>
              <a:rPr lang="ru-RU" sz="16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проще</a:t>
            </a:r>
          </a:p>
          <a:p>
            <a:r>
              <a:rPr lang="ru-RU" sz="16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 </a:t>
            </a:r>
            <a:r>
              <a:rPr lang="ru-RU" sz="1600" dirty="0">
                <a:solidFill>
                  <a:srgbClr val="7030A0"/>
                </a:solidFill>
                <a:latin typeface="Arial Black" panose="020B0A04020102020204" pitchFamily="34" charset="0"/>
              </a:rPr>
              <a:t>будет происходить его </a:t>
            </a:r>
            <a:endParaRPr lang="ru-RU" sz="1600" dirty="0" smtClean="0">
              <a:solidFill>
                <a:srgbClr val="7030A0"/>
              </a:solidFill>
              <a:latin typeface="Arial Black" panose="020B0A04020102020204" pitchFamily="34" charset="0"/>
            </a:endParaRPr>
          </a:p>
          <a:p>
            <a:r>
              <a:rPr lang="ru-RU" sz="16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адаптация </a:t>
            </a:r>
            <a:r>
              <a:rPr lang="ru-RU" sz="1600" dirty="0">
                <a:solidFill>
                  <a:srgbClr val="7030A0"/>
                </a:solidFill>
                <a:latin typeface="Arial Black" panose="020B0A04020102020204" pitchFamily="34" charset="0"/>
              </a:rPr>
              <a:t>к школьному </a:t>
            </a:r>
            <a:endParaRPr lang="ru-RU" sz="1600" dirty="0" smtClean="0">
              <a:solidFill>
                <a:srgbClr val="7030A0"/>
              </a:solidFill>
              <a:latin typeface="Arial Black" panose="020B0A04020102020204" pitchFamily="34" charset="0"/>
            </a:endParaRPr>
          </a:p>
          <a:p>
            <a:r>
              <a:rPr lang="ru-RU" sz="16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коллективу</a:t>
            </a:r>
            <a:endParaRPr lang="ru-RU" sz="1600" dirty="0">
              <a:solidFill>
                <a:srgbClr val="7030A0"/>
              </a:solidFill>
              <a:latin typeface="Arial Black" panose="020B0A04020102020204" pitchFamily="34" charset="0"/>
            </a:endParaRP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068710"/>
            <a:ext cx="5046824" cy="3572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13290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19" y="1268760"/>
            <a:ext cx="8679273" cy="2592289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 algn="ctr"/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smtClean="0">
                <a:latin typeface="Arial Black" panose="020B0A04020102020204" pitchFamily="34" charset="0"/>
              </a:rPr>
              <a:t>   Для </a:t>
            </a:r>
            <a:r>
              <a:rPr lang="ru-RU" dirty="0">
                <a:latin typeface="Arial Black" panose="020B0A04020102020204" pitchFamily="34" charset="0"/>
              </a:rPr>
              <a:t>формирования у детей представлений о том, как надо жить в коллективе, что значит быть хорошими товарищами и друзьями, используем литературные произведения, рассматриваем  картины и иллюстрации соответствующей тематики, проводим этические беседы.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rot="10800000" flipV="1">
            <a:off x="457200" y="292609"/>
            <a:ext cx="8229600" cy="832135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Использование литературных произведений</a:t>
            </a:r>
            <a:endParaRPr lang="ru-RU" sz="2800" dirty="0">
              <a:solidFill>
                <a:srgbClr val="7030A0"/>
              </a:solidFill>
              <a:latin typeface="Arial Black" panose="020B0A040201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1841" y="3861049"/>
            <a:ext cx="4560639" cy="2781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861049"/>
            <a:ext cx="4080321" cy="281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44725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932041" y="620688"/>
            <a:ext cx="4032447" cy="5939432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40000" lnSpcReduction="20000"/>
          </a:bodyPr>
          <a:lstStyle/>
          <a:p>
            <a:pPr lvl="0"/>
            <a:endParaRPr lang="ru-RU" sz="3300" dirty="0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lvl="0"/>
            <a:endParaRPr lang="ru-RU" sz="3300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lvl="0"/>
            <a:r>
              <a:rPr lang="ru-RU" sz="35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Подавайте </a:t>
            </a:r>
            <a:r>
              <a:rPr lang="ru-RU" sz="3500" dirty="0">
                <a:solidFill>
                  <a:srgbClr val="C00000"/>
                </a:solidFill>
                <a:latin typeface="Arial Black" panose="020B0A04020102020204" pitchFamily="34" charset="0"/>
              </a:rPr>
              <a:t>позитивный пример</a:t>
            </a:r>
            <a:r>
              <a:rPr lang="ru-RU" sz="3500" dirty="0">
                <a:solidFill>
                  <a:schemeClr val="tx1"/>
                </a:solidFill>
                <a:latin typeface="Arial Black" panose="020B0A04020102020204" pitchFamily="34" charset="0"/>
              </a:rPr>
              <a:t>. Если родители разговаривают друг с другом при ребенке, а не занимаются каждый своим делом, малыш будет активно брать пример с мамы и папы</a:t>
            </a:r>
            <a:r>
              <a:rPr lang="ru-RU" sz="35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.</a:t>
            </a:r>
          </a:p>
          <a:p>
            <a:pPr lvl="0"/>
            <a:endParaRPr lang="ru-RU" sz="3500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lvl="0"/>
            <a:r>
              <a:rPr lang="ru-RU" sz="3500" dirty="0">
                <a:solidFill>
                  <a:srgbClr val="C00000"/>
                </a:solidFill>
                <a:latin typeface="Arial Black" panose="020B0A04020102020204" pitchFamily="34" charset="0"/>
              </a:rPr>
              <a:t>Разговаривайте с ребенком</a:t>
            </a:r>
            <a:r>
              <a:rPr lang="ru-RU" sz="3500" dirty="0">
                <a:solidFill>
                  <a:schemeClr val="tx1"/>
                </a:solidFill>
                <a:latin typeface="Arial Black" panose="020B0A04020102020204" pitchFamily="34" charset="0"/>
              </a:rPr>
              <a:t>. Даже недавно родившиеся дети реагируют на обращенную к ним речь. </a:t>
            </a:r>
            <a:endParaRPr lang="ru-RU" sz="3500" dirty="0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lvl="0"/>
            <a:endParaRPr lang="ru-RU" sz="3500" dirty="0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lvl="0"/>
            <a:r>
              <a:rPr lang="ru-RU" sz="35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Родителям </a:t>
            </a:r>
            <a:r>
              <a:rPr lang="ru-RU" sz="3500" dirty="0">
                <a:solidFill>
                  <a:schemeClr val="tx1"/>
                </a:solidFill>
                <a:latin typeface="Arial Black" panose="020B0A04020102020204" pitchFamily="34" charset="0"/>
              </a:rPr>
              <a:t>следует обращаться к малышу, комментировать свои действия, </a:t>
            </a:r>
            <a:r>
              <a:rPr lang="ru-RU" sz="3500" dirty="0">
                <a:solidFill>
                  <a:srgbClr val="C00000"/>
                </a:solidFill>
                <a:latin typeface="Arial Black" panose="020B0A04020102020204" pitchFamily="34" charset="0"/>
              </a:rPr>
              <a:t>читать вслух сказки</a:t>
            </a:r>
            <a:r>
              <a:rPr lang="ru-RU" sz="35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.</a:t>
            </a:r>
          </a:p>
          <a:p>
            <a:pPr lvl="0"/>
            <a:endParaRPr lang="ru-RU" sz="3500" dirty="0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lvl="0"/>
            <a:r>
              <a:rPr lang="ru-RU" sz="35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ru-RU" sz="3500" dirty="0">
                <a:solidFill>
                  <a:schemeClr val="tx1"/>
                </a:solidFill>
                <a:latin typeface="Arial Black" panose="020B0A04020102020204" pitchFamily="34" charset="0"/>
              </a:rPr>
              <a:t>Когда ребенок научится разговаривать, очень важно </a:t>
            </a:r>
            <a:r>
              <a:rPr lang="ru-RU" sz="3500" dirty="0">
                <a:solidFill>
                  <a:srgbClr val="C00000"/>
                </a:solidFill>
                <a:latin typeface="Arial Black" panose="020B0A04020102020204" pitchFamily="34" charset="0"/>
              </a:rPr>
              <a:t>обсуждать</a:t>
            </a:r>
            <a:r>
              <a:rPr lang="ru-RU" sz="3500" dirty="0">
                <a:solidFill>
                  <a:schemeClr val="tx1"/>
                </a:solidFill>
                <a:latin typeface="Arial Black" panose="020B0A04020102020204" pitchFamily="34" charset="0"/>
              </a:rPr>
              <a:t> с ним впечатления, полученные за день, </a:t>
            </a:r>
            <a:r>
              <a:rPr lang="ru-RU" sz="3500" dirty="0">
                <a:solidFill>
                  <a:srgbClr val="C00000"/>
                </a:solidFill>
                <a:latin typeface="Arial Black" panose="020B0A04020102020204" pitchFamily="34" charset="0"/>
              </a:rPr>
              <a:t>задавать вопросы</a:t>
            </a:r>
            <a:r>
              <a:rPr lang="ru-RU" sz="3500" dirty="0">
                <a:solidFill>
                  <a:schemeClr val="tx1"/>
                </a:solidFill>
                <a:latin typeface="Arial Black" panose="020B0A04020102020204" pitchFamily="34" charset="0"/>
              </a:rPr>
              <a:t>, требующие развернутого ответа, и т. д. О</a:t>
            </a:r>
            <a:r>
              <a:rPr lang="ru-RU" sz="35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чень </a:t>
            </a:r>
            <a:r>
              <a:rPr lang="ru-RU" sz="3500" dirty="0">
                <a:solidFill>
                  <a:schemeClr val="tx1"/>
                </a:solidFill>
                <a:latin typeface="Arial Black" panose="020B0A04020102020204" pitchFamily="34" charset="0"/>
              </a:rPr>
              <a:t>важно: родители должны научиться формулировать вопросы таким образом, чтобы ребенок не мог ограничиваться простыми ответами вроде «да» или «нет».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8"/>
            <a:ext cx="4752529" cy="5939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89873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426546" y="404664"/>
            <a:ext cx="4321918" cy="6120680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endParaRPr lang="ru-RU" dirty="0" smtClean="0">
              <a:latin typeface="Arial Black" panose="020B0A04020102020204" pitchFamily="34" charset="0"/>
            </a:endParaRPr>
          </a:p>
          <a:p>
            <a:pPr algn="ctr"/>
            <a:endParaRPr lang="ru-RU" dirty="0">
              <a:latin typeface="Arial Black" panose="020B0A04020102020204" pitchFamily="34" charset="0"/>
            </a:endParaRPr>
          </a:p>
          <a:p>
            <a:pPr marL="0" indent="0" algn="ctr">
              <a:buNone/>
            </a:pPr>
            <a:r>
              <a:rPr lang="ru-RU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Важнейшей </a:t>
            </a:r>
            <a:r>
              <a:rPr lang="ru-RU" dirty="0">
                <a:solidFill>
                  <a:srgbClr val="7030A0"/>
                </a:solidFill>
                <a:latin typeface="Arial Black" panose="020B0A04020102020204" pitchFamily="34" charset="0"/>
              </a:rPr>
              <a:t>основой полноценного социально - коммуникативного  развития ребенка является его положительное самоощущение: уверенность в своих возможностях, в том, что он хороший, </a:t>
            </a:r>
            <a:r>
              <a:rPr lang="ru-RU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что его </a:t>
            </a:r>
            <a:r>
              <a:rPr lang="ru-RU" dirty="0">
                <a:solidFill>
                  <a:srgbClr val="7030A0"/>
                </a:solidFill>
                <a:latin typeface="Arial Black" panose="020B0A04020102020204" pitchFamily="34" charset="0"/>
              </a:rPr>
              <a:t>любят.</a:t>
            </a:r>
          </a:p>
          <a:p>
            <a:endParaRPr lang="ru-RU" dirty="0">
              <a:latin typeface="Arial Black" panose="020B0A04020102020204" pitchFamily="34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endParaRPr lang="ru-RU" sz="8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4175026" cy="612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16954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Общение со взрослыми должно быть постоянным и доброжелательным</a:t>
            </a: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11960" y="170080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среде</a:t>
            </a:r>
            <a:r>
              <a:rPr lang="ru-RU" dirty="0">
                <a:latin typeface="Arial Black" panose="020B0A04020102020204" pitchFamily="34" charset="0"/>
              </a:rPr>
              <a:t>.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4797152"/>
            <a:ext cx="7408333" cy="132901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548" y="2420888"/>
            <a:ext cx="3744416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-10088635"/>
            <a:ext cx="4284265" cy="824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587" y="1703973"/>
            <a:ext cx="3737017" cy="4978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012160" y="1412776"/>
            <a:ext cx="2771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.</a:t>
            </a:r>
            <a:endParaRPr lang="ru-RU" dirty="0">
              <a:latin typeface="Arial Black" panose="020B0A04020102020204" pitchFamily="34" charset="0"/>
            </a:endParaRP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4916" y="4581128"/>
            <a:ext cx="2859087" cy="198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012160" y="1785473"/>
            <a:ext cx="2850242" cy="280076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endParaRPr lang="ru-RU" sz="1600" dirty="0" smtClean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pPr algn="ctr"/>
            <a:endParaRPr lang="ru-RU" sz="1600" dirty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1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Недопустимо</a:t>
            </a:r>
            <a:r>
              <a:rPr lang="ru-RU" sz="1600" dirty="0" smtClean="0">
                <a:latin typeface="Arial Black" panose="020B0A04020102020204" pitchFamily="34" charset="0"/>
              </a:rPr>
              <a:t> </a:t>
            </a:r>
            <a:r>
              <a:rPr lang="ru-RU" sz="1600" dirty="0">
                <a:latin typeface="Arial Black" panose="020B0A04020102020204" pitchFamily="34" charset="0"/>
              </a:rPr>
              <a:t>повышать на ребенка голос. Любую ситуацию можно решить мирным путем: важно, чтобы малыш умел договариваться, а не добиваться </a:t>
            </a:r>
            <a:endParaRPr lang="ru-RU" sz="1600" dirty="0" smtClean="0">
              <a:latin typeface="Arial Black" panose="020B0A04020102020204" pitchFamily="34" charset="0"/>
            </a:endParaRPr>
          </a:p>
          <a:p>
            <a:endParaRPr lang="ru-RU" sz="1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9712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31750" y="338327"/>
            <a:ext cx="8316714" cy="1335171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/>
            </a:r>
            <a:br>
              <a:rPr lang="ru-RU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Читайте детям! </a:t>
            </a:r>
            <a:r>
              <a:rPr lang="ru-RU" sz="1800" dirty="0">
                <a:solidFill>
                  <a:schemeClr val="tx1"/>
                </a:solidFill>
                <a:latin typeface="Arial Black" panose="020B0A04020102020204" pitchFamily="34" charset="0"/>
              </a:rPr>
              <a:t>Д</a:t>
            </a:r>
            <a:r>
              <a:rPr lang="ru-RU" sz="18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ля </a:t>
            </a:r>
            <a:r>
              <a:rPr lang="ru-RU" sz="1800" dirty="0">
                <a:solidFill>
                  <a:schemeClr val="tx1"/>
                </a:solidFill>
                <a:latin typeface="Arial Black" panose="020B0A04020102020204" pitchFamily="34" charset="0"/>
              </a:rPr>
              <a:t>чтения выбирайте сказки и истории, персонажи которых взаимодействуют друг с другом.                                                                                                                                                               Это позволит ребенку лучше усвоить коммуникативные навыки.</a:t>
            </a:r>
            <a:endParaRPr lang="ru-RU" sz="1800" dirty="0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84984"/>
            <a:ext cx="4131628" cy="3174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84984"/>
            <a:ext cx="4486275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31750" y="1673499"/>
            <a:ext cx="8352928" cy="147732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Arial Black" panose="020B0A04020102020204" pitchFamily="34" charset="0"/>
              </a:rPr>
              <a:t>Читайте ребенку </a:t>
            </a:r>
            <a:r>
              <a:rPr lang="ru-RU" dirty="0" smtClean="0">
                <a:latin typeface="Arial Black" panose="020B0A04020102020204" pitchFamily="34" charset="0"/>
              </a:rPr>
              <a:t>с </a:t>
            </a:r>
            <a:r>
              <a:rPr lang="ru-RU" dirty="0">
                <a:latin typeface="Arial Black" panose="020B0A04020102020204" pitchFamily="34" charset="0"/>
              </a:rPr>
              <a:t>последующим обсуждением мотивов поведения персонажей. Задавайте как можно больше вопросов: «Почему герой повел себя определенным образом?», «Почему герою не удалось добиться цели?», «Что бы ты делал на месте персонажа?» и т. д..</a:t>
            </a:r>
          </a:p>
        </p:txBody>
      </p:sp>
    </p:spTree>
    <p:extLst>
      <p:ext uri="{BB962C8B-B14F-4D97-AF65-F5344CB8AC3E}">
        <p14:creationId xmlns:p14="http://schemas.microsoft.com/office/powerpoint/2010/main" val="27276359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5" y="1556792"/>
            <a:ext cx="5112568" cy="4896544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1600" dirty="0">
                <a:latin typeface="Arial Black" panose="020B0A04020102020204" pitchFamily="34" charset="0"/>
              </a:rPr>
              <a:t>Именно </a:t>
            </a:r>
            <a:r>
              <a:rPr lang="ru-RU" sz="1600" dirty="0">
                <a:solidFill>
                  <a:srgbClr val="C00000"/>
                </a:solidFill>
                <a:latin typeface="Arial Black" panose="020B0A04020102020204" pitchFamily="34" charset="0"/>
              </a:rPr>
              <a:t>в игре </a:t>
            </a:r>
            <a:r>
              <a:rPr lang="ru-RU" sz="1600" dirty="0">
                <a:latin typeface="Arial Black" panose="020B0A04020102020204" pitchFamily="34" charset="0"/>
              </a:rPr>
              <a:t>дети:        </a:t>
            </a:r>
          </a:p>
          <a:p>
            <a:pPr lvl="0"/>
            <a:r>
              <a:rPr lang="ru-RU" sz="1600" dirty="0">
                <a:latin typeface="Arial Black" panose="020B0A04020102020204" pitchFamily="34" charset="0"/>
              </a:rPr>
              <a:t>активно вступают в диалог;</a:t>
            </a:r>
          </a:p>
          <a:p>
            <a:pPr lvl="0"/>
            <a:r>
              <a:rPr lang="ru-RU" sz="1600" dirty="0">
                <a:latin typeface="Arial Black" panose="020B0A04020102020204" pitchFamily="34" charset="0"/>
              </a:rPr>
              <a:t>задают вопросы,</a:t>
            </a:r>
          </a:p>
          <a:p>
            <a:pPr lvl="0"/>
            <a:r>
              <a:rPr lang="ru-RU" sz="1600" dirty="0">
                <a:latin typeface="Arial Black" panose="020B0A04020102020204" pitchFamily="34" charset="0"/>
              </a:rPr>
              <a:t>слушают и понимают речь,</a:t>
            </a:r>
          </a:p>
          <a:p>
            <a:pPr lvl="0"/>
            <a:r>
              <a:rPr lang="ru-RU" sz="1600" dirty="0">
                <a:latin typeface="Arial Black" panose="020B0A04020102020204" pitchFamily="34" charset="0"/>
              </a:rPr>
              <a:t>строят общение с учетом ситуации,</a:t>
            </a:r>
          </a:p>
          <a:p>
            <a:pPr lvl="0"/>
            <a:r>
              <a:rPr lang="ru-RU" sz="1600" dirty="0">
                <a:latin typeface="Arial Black" panose="020B0A04020102020204" pitchFamily="34" charset="0"/>
              </a:rPr>
              <a:t>легко входят в контакт,</a:t>
            </a:r>
          </a:p>
          <a:p>
            <a:pPr lvl="0"/>
            <a:r>
              <a:rPr lang="ru-RU" sz="1600" dirty="0">
                <a:latin typeface="Arial Black" panose="020B0A04020102020204" pitchFamily="34" charset="0"/>
              </a:rPr>
              <a:t>ясно и последовательно выражают свои мысли,</a:t>
            </a:r>
          </a:p>
          <a:p>
            <a:pPr lvl="0"/>
            <a:r>
              <a:rPr lang="ru-RU" sz="1600" dirty="0">
                <a:latin typeface="Arial Black" panose="020B0A04020102020204" pitchFamily="34" charset="0"/>
              </a:rPr>
              <a:t>пользуются формами речевого этикета, регулируют свое поведение в соответствии с нормами и правилами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146456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0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Arial Black" panose="020B0A04020102020204" pitchFamily="34" charset="0"/>
              </a:rPr>
              <a:t>Игра - </a:t>
            </a:r>
            <a:r>
              <a:rPr lang="ru-RU" sz="2000" b="1" dirty="0">
                <a:solidFill>
                  <a:schemeClr val="tx1"/>
                </a:solidFill>
                <a:latin typeface="Arial Black" panose="020B0A04020102020204" pitchFamily="34" charset="0"/>
              </a:rPr>
              <a:t>это школа социальных отношений,</a:t>
            </a:r>
            <a:r>
              <a:rPr lang="ru-RU" sz="2000" dirty="0">
                <a:solidFill>
                  <a:schemeClr val="tx1"/>
                </a:solidFill>
                <a:latin typeface="Arial Black" panose="020B0A04020102020204" pitchFamily="34" charset="0"/>
              </a:rPr>
              <a:t> в которых моделируются формы поведения ребенка. И </a:t>
            </a:r>
            <a:r>
              <a:rPr lang="ru-RU" sz="2000" b="1" dirty="0">
                <a:solidFill>
                  <a:schemeClr val="tx1"/>
                </a:solidFill>
                <a:latin typeface="Arial Black" panose="020B0A04020102020204" pitchFamily="34" charset="0"/>
              </a:rPr>
              <a:t>наша задача – правильно и умело помочь детям приобрести в игре необходимые социальные навыки.</a:t>
            </a:r>
            <a:endParaRPr lang="ru-RU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25144"/>
            <a:ext cx="2859087" cy="199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125" y="1556792"/>
            <a:ext cx="3569019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06492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355976" y="1700808"/>
            <a:ext cx="3924424" cy="4425355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77500" lnSpcReduction="20000"/>
          </a:bodyPr>
          <a:lstStyle/>
          <a:p>
            <a:pPr lvl="0"/>
            <a:r>
              <a:rPr lang="ru-RU" dirty="0" smtClean="0">
                <a:latin typeface="Arial Black" panose="020B0A04020102020204" pitchFamily="34" charset="0"/>
              </a:rPr>
              <a:t>Педагог </a:t>
            </a:r>
            <a:r>
              <a:rPr lang="ru-RU" dirty="0">
                <a:latin typeface="Arial Black" panose="020B0A04020102020204" pitchFamily="34" charset="0"/>
              </a:rPr>
              <a:t>должен играть вместе с детьми;</a:t>
            </a:r>
          </a:p>
          <a:p>
            <a:pPr lvl="0"/>
            <a:r>
              <a:rPr lang="ru-RU" dirty="0">
                <a:latin typeface="Arial Black" panose="020B0A04020102020204" pitchFamily="34" charset="0"/>
              </a:rPr>
              <a:t>на каждом возрастном этапе игра развертывается особым образом, так, чтобы детьми «открывался» и усваивался новый, более сложный способ построения игры;</a:t>
            </a:r>
          </a:p>
          <a:p>
            <a:pPr lvl="0"/>
            <a:r>
              <a:rPr lang="ru-RU" dirty="0">
                <a:latin typeface="Arial Black" panose="020B0A04020102020204" pitchFamily="34" charset="0"/>
              </a:rPr>
              <a:t>при формировании игровых умений необходимо ориентировать детей как на осуществление игрового действия, так и на пояснение его смысла партнерам.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Принципы</a:t>
            </a:r>
            <a:r>
              <a:rPr lang="ru-RU" sz="2800" dirty="0" smtClean="0">
                <a:latin typeface="Arial Black" panose="020B0A04020102020204" pitchFamily="34" charset="0"/>
              </a:rPr>
              <a:t>, лежащие в основе метода руководства играми дошкольников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6832"/>
            <a:ext cx="38100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40616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0244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Методы</a:t>
            </a:r>
            <a:r>
              <a:rPr lang="ru-RU" sz="2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, </a:t>
            </a:r>
            <a:r>
              <a:rPr lang="ru-RU" sz="2400" dirty="0">
                <a:solidFill>
                  <a:srgbClr val="0070C0"/>
                </a:solidFill>
                <a:latin typeface="Arial Black" panose="020B0A04020102020204" pitchFamily="34" charset="0"/>
              </a:rPr>
              <a:t>лежащие в основе метода руководства играми дошкольников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755577" y="6858000"/>
            <a:ext cx="8064896" cy="74746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4869160"/>
            <a:ext cx="8496944" cy="18158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     Для </a:t>
            </a:r>
            <a:r>
              <a:rPr lang="ru-RU" sz="1400" dirty="0">
                <a:latin typeface="Arial Black" panose="020B0A04020102020204" pitchFamily="34" charset="0"/>
              </a:rPr>
              <a:t>развития социально-коммуникативных навыков у детей дошкольного возраста можно использовать следующие игровые </a:t>
            </a:r>
            <a:r>
              <a:rPr lang="ru-RU" sz="1400" dirty="0">
                <a:solidFill>
                  <a:srgbClr val="C00000"/>
                </a:solidFill>
                <a:latin typeface="Arial Black" panose="020B0A04020102020204" pitchFamily="34" charset="0"/>
              </a:rPr>
              <a:t>методики</a:t>
            </a:r>
            <a:r>
              <a:rPr lang="ru-RU" sz="1400" dirty="0">
                <a:latin typeface="Arial Black" panose="020B0A04020102020204" pitchFamily="34" charset="0"/>
              </a:rPr>
              <a:t>:</a:t>
            </a:r>
          </a:p>
          <a:p>
            <a:r>
              <a:rPr lang="ru-RU" sz="1400" dirty="0">
                <a:solidFill>
                  <a:srgbClr val="0070C0"/>
                </a:solidFill>
                <a:latin typeface="Arial Black" panose="020B0A04020102020204" pitchFamily="34" charset="0"/>
              </a:rPr>
              <a:t>либо использовать игрушки, либо на некоторое время превратиться в актеров</a:t>
            </a:r>
            <a:r>
              <a:rPr lang="ru-RU" sz="1400" dirty="0">
                <a:latin typeface="Arial Black" panose="020B0A04020102020204" pitchFamily="34" charset="0"/>
              </a:rPr>
              <a:t>. Например, вы можете разыгрывать сюжеты русских народных сказок: они достаточно поучительны и дают много пищи для обсуждений и размышлений. После игры обязательно обсудите с ребенком, почему герои вели себя определенным образом, например, не слушались старших, и к каким последствиям привело подобное поведение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952" y="1594453"/>
            <a:ext cx="2874090" cy="3114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558" y="1597801"/>
            <a:ext cx="3585394" cy="3114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93839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57008" y="288728"/>
            <a:ext cx="4487000" cy="6308623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77500" lnSpcReduction="20000"/>
          </a:bodyPr>
          <a:lstStyle/>
          <a:p>
            <a:endParaRPr lang="ru-RU" dirty="0" smtClean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r>
              <a:rPr lang="ru-RU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Настольный </a:t>
            </a: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театр </a:t>
            </a:r>
            <a:r>
              <a:rPr lang="ru-RU" dirty="0">
                <a:latin typeface="Arial Black" panose="020B0A04020102020204" pitchFamily="34" charset="0"/>
              </a:rPr>
              <a:t>— способ развития умения </a:t>
            </a:r>
            <a:r>
              <a:rPr lang="ru-RU" dirty="0" smtClean="0">
                <a:latin typeface="Arial Black" panose="020B0A04020102020204" pitchFamily="34" charset="0"/>
              </a:rPr>
              <a:t>общаться, </a:t>
            </a:r>
            <a:r>
              <a:rPr lang="ru-RU" dirty="0">
                <a:latin typeface="Arial Black" panose="020B0A04020102020204" pitchFamily="34" charset="0"/>
              </a:rPr>
              <a:t>введите традицию </a:t>
            </a:r>
            <a:r>
              <a:rPr lang="ru-RU" b="1" dirty="0">
                <a:latin typeface="Arial Black" panose="020B0A04020102020204" pitchFamily="34" charset="0"/>
              </a:rPr>
              <a:t>домашних театральных постановок. </a:t>
            </a:r>
            <a:r>
              <a:rPr lang="ru-RU" dirty="0">
                <a:latin typeface="Arial Black" panose="020B0A04020102020204" pitchFamily="34" charset="0"/>
              </a:rPr>
              <a:t>Вы можете использовать для своих постановок пальчиковые куклы или бумажные фигурки. Пусть ребенок научится выражать эмоции персонажа </a:t>
            </a:r>
            <a:endParaRPr lang="ru-RU" dirty="0">
              <a:latin typeface="Arial Black" panose="020B0A04020102020204" pitchFamily="34" charset="0"/>
            </a:endParaRPr>
          </a:p>
          <a:p>
            <a:r>
              <a:rPr lang="ru-RU" dirty="0">
                <a:latin typeface="Arial Black" panose="020B0A04020102020204" pitchFamily="34" charset="0"/>
              </a:rPr>
              <a:t>Предлагайте ребенку различные ситуации для обсуждения. Например, спросите его, что он будет делать, если захочет, чтобы другие ребята приняли его в свою игру. Обсудите несколько вариантов поведения, устройте небольшие импровизированные «ролевые игры». Пусть ребенок расскажет, как можно себя вести в таком случае, а как — нельзя.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endParaRPr lang="ru-RU" sz="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796" y="3105568"/>
            <a:ext cx="2640148" cy="183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121" y="4527725"/>
            <a:ext cx="3621498" cy="217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11102"/>
            <a:ext cx="4159368" cy="2772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5948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>
                <a:latin typeface="Arial Black" panose="020B0A04020102020204" pitchFamily="34" charset="0"/>
              </a:rPr>
              <a:t>Самопознание как фактор эффективного общения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196752"/>
            <a:ext cx="8496944" cy="5439618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>
                <a:latin typeface="Arial Black" panose="020B0A04020102020204" pitchFamily="34" charset="0"/>
              </a:rPr>
              <a:t>По-настоящему </a:t>
            </a:r>
            <a:r>
              <a:rPr lang="ru-RU" sz="1800" dirty="0">
                <a:latin typeface="Arial Black" panose="020B0A04020102020204" pitchFamily="34" charset="0"/>
              </a:rPr>
              <a:t>успешным в коммуникации может быть только человек, который хорошо знает себя. Поэтому очень важно научить дошкольника </a:t>
            </a:r>
            <a:r>
              <a:rPr lang="ru-RU" sz="1800" dirty="0">
                <a:solidFill>
                  <a:srgbClr val="0070C0"/>
                </a:solidFill>
                <a:latin typeface="Arial Black" panose="020B0A04020102020204" pitchFamily="34" charset="0"/>
              </a:rPr>
              <a:t>ориентироваться в собственной личности </a:t>
            </a:r>
            <a:r>
              <a:rPr lang="ru-RU" sz="1800" dirty="0">
                <a:latin typeface="Arial Black" panose="020B0A04020102020204" pitchFamily="34" charset="0"/>
              </a:rPr>
              <a:t>и своих эмоциях:</a:t>
            </a:r>
          </a:p>
          <a:p>
            <a:pPr lvl="0"/>
            <a:r>
              <a:rPr lang="ru-RU" sz="1800" dirty="0">
                <a:latin typeface="Arial Black" panose="020B0A04020102020204" pitchFamily="34" charset="0"/>
              </a:rPr>
              <a:t>обсуждайте с ребенком его чувства. Задавайте малышу вопросы о том, что и почему его огорчило, а что — обрадовало;</a:t>
            </a:r>
          </a:p>
          <a:p>
            <a:pPr lvl="0"/>
            <a:r>
              <a:rPr lang="ru-RU" sz="1800" dirty="0">
                <a:latin typeface="Arial Black" panose="020B0A04020102020204" pitchFamily="34" charset="0"/>
              </a:rPr>
              <a:t>попросите ребенка нарисовать  автопортрет. Пусть он расскажет, почему выбрал те или иные цвета, окружил себя определенными предметами и </a:t>
            </a:r>
            <a:r>
              <a:rPr lang="ru-RU" sz="1800" dirty="0" smtClean="0">
                <a:latin typeface="Arial Black" panose="020B0A04020102020204" pitchFamily="34" charset="0"/>
              </a:rPr>
              <a:t>т.д.</a:t>
            </a:r>
            <a:endParaRPr lang="ru-RU" sz="1800" dirty="0">
              <a:latin typeface="Arial Black" panose="020B0A04020102020204" pitchFamily="34" charset="0"/>
            </a:endParaRPr>
          </a:p>
          <a:p>
            <a:pPr lvl="0"/>
            <a:r>
              <a:rPr lang="ru-RU" sz="1800" dirty="0" smtClean="0">
                <a:latin typeface="Arial Black" panose="020B0A04020102020204" pitchFamily="34" charset="0"/>
              </a:rPr>
              <a:t>Помните</a:t>
            </a:r>
            <a:r>
              <a:rPr lang="ru-RU" sz="1800" dirty="0">
                <a:latin typeface="Arial Black" panose="020B0A04020102020204" pitchFamily="34" charset="0"/>
              </a:rPr>
              <a:t>: критиковать можно поведение, а не личность. Научитесь говорить: </a:t>
            </a:r>
            <a:endParaRPr lang="ru-RU" sz="1800" dirty="0" smtClean="0">
              <a:latin typeface="Arial Black" panose="020B0A04020102020204" pitchFamily="34" charset="0"/>
            </a:endParaRPr>
          </a:p>
          <a:p>
            <a:pPr lvl="0"/>
            <a:r>
              <a:rPr lang="ru-RU" sz="1800" dirty="0" smtClean="0">
                <a:latin typeface="Arial Black" panose="020B0A04020102020204" pitchFamily="34" charset="0"/>
              </a:rPr>
              <a:t>«</a:t>
            </a:r>
            <a:r>
              <a:rPr lang="ru-RU" sz="1800" dirty="0">
                <a:latin typeface="Arial Black" panose="020B0A04020102020204" pitchFamily="34" charset="0"/>
              </a:rPr>
              <a:t>Я недоволен твоим поведением</a:t>
            </a:r>
            <a:r>
              <a:rPr lang="ru-RU" sz="1800" dirty="0" smtClean="0">
                <a:latin typeface="Arial Black" panose="020B0A04020102020204" pitchFamily="34" charset="0"/>
              </a:rPr>
              <a:t>,</a:t>
            </a:r>
          </a:p>
          <a:p>
            <a:pPr lvl="0"/>
            <a:r>
              <a:rPr lang="ru-RU" sz="1800" dirty="0" smtClean="0">
                <a:latin typeface="Arial Black" panose="020B0A04020102020204" pitchFamily="34" charset="0"/>
              </a:rPr>
              <a:t> </a:t>
            </a:r>
            <a:r>
              <a:rPr lang="ru-RU" sz="1800" dirty="0">
                <a:latin typeface="Arial Black" panose="020B0A04020102020204" pitchFamily="34" charset="0"/>
              </a:rPr>
              <a:t>потому что…», а не «Ты плохой»;</a:t>
            </a:r>
          </a:p>
          <a:p>
            <a:pPr lvl="0"/>
            <a:r>
              <a:rPr lang="ru-RU" sz="1800" dirty="0">
                <a:solidFill>
                  <a:srgbClr val="0070C0"/>
                </a:solidFill>
                <a:latin typeface="Arial Black" panose="020B0A04020102020204" pitchFamily="34" charset="0"/>
              </a:rPr>
              <a:t>воздержитесь от </a:t>
            </a:r>
            <a:r>
              <a:rPr lang="ru-RU" sz="18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излишней</a:t>
            </a:r>
          </a:p>
          <a:p>
            <a:pPr lvl="0"/>
            <a:r>
              <a:rPr lang="ru-RU" sz="18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ru-RU" sz="1800" dirty="0">
                <a:solidFill>
                  <a:srgbClr val="0070C0"/>
                </a:solidFill>
                <a:latin typeface="Arial Black" panose="020B0A04020102020204" pitchFamily="34" charset="0"/>
              </a:rPr>
              <a:t>критики ребенка</a:t>
            </a:r>
            <a:r>
              <a:rPr lang="ru-RU" sz="1800" dirty="0">
                <a:solidFill>
                  <a:srgbClr val="0070C0"/>
                </a:solidFill>
              </a:rPr>
              <a:t>.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09120"/>
            <a:ext cx="3560763" cy="212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2527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338328"/>
            <a:ext cx="8496944" cy="2514608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22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Работа по формированию коммуникативных навыков у детей дошкольного возраста способна обогатить социальный опыт, устранить большую часть проблем в общении, что определяет необходимость их формирование с самого раннего детства. </a:t>
            </a:r>
            <a:r>
              <a:rPr lang="ru-RU" sz="1800" dirty="0">
                <a:latin typeface="Arial Black" panose="020B0A04020102020204" pitchFamily="34" charset="0"/>
              </a:rPr>
              <a:t/>
            </a:r>
            <a:br>
              <a:rPr lang="ru-RU" sz="1800" dirty="0">
                <a:latin typeface="Arial Black" panose="020B0A04020102020204" pitchFamily="34" charset="0"/>
              </a:rPr>
            </a:b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2492896"/>
            <a:ext cx="5040560" cy="3420984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39192"/>
            <a:ext cx="4995338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251521" y="2439192"/>
            <a:ext cx="8640960" cy="3686971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91469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12968" cy="1252728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b="1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Спасибо за внимание!</a:t>
            </a:r>
            <a:r>
              <a:rPr lang="ru-RU" dirty="0" smtClean="0">
                <a:latin typeface="Arial Black" panose="020B0A04020102020204" pitchFamily="34" charset="0"/>
              </a:rPr>
              <a:t/>
            </a:r>
            <a:br>
              <a:rPr lang="ru-RU" dirty="0" smtClean="0">
                <a:latin typeface="Arial Black" panose="020B0A04020102020204" pitchFamily="34" charset="0"/>
              </a:rPr>
            </a:br>
            <a:endParaRPr lang="ru-RU" dirty="0">
              <a:latin typeface="Arial Black" panose="020B0A04020102020204" pitchFamily="34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8712968" cy="50405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6724539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2408</TotalTime>
  <Words>1260</Words>
  <Application>Microsoft Office PowerPoint</Application>
  <PresentationFormat>Экран (4:3)</PresentationFormat>
  <Paragraphs>117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Волна</vt:lpstr>
      <vt:lpstr>Коммуникация детей — важный элемент социализации</vt:lpstr>
      <vt:lpstr> Задачи коммуникативного развития:</vt:lpstr>
      <vt:lpstr>:</vt:lpstr>
      <vt:lpstr>  Что такое коммуникативные способности? </vt:lpstr>
      <vt:lpstr>Презентация PowerPoint</vt:lpstr>
      <vt:lpstr>Виды деятельности по коммуникации в соответствии с ФГОС</vt:lpstr>
      <vt:lpstr>Презентация PowerPoint</vt:lpstr>
      <vt:lpstr>Презентация PowerPoint</vt:lpstr>
      <vt:lpstr>Презентация PowerPoint</vt:lpstr>
      <vt:lpstr>Коммуникативная деятельность дошкольников - основа интеграции содержания дошкольного образования</vt:lpstr>
      <vt:lpstr>Факторы, из которых складывается успешное общение</vt:lpstr>
      <vt:lpstr>Норма общения-необходимость быть вежливым</vt:lpstr>
      <vt:lpstr>качеств ребёнка, расширение, обогащение опыта совместной деятельности и форм общения поможет ребёнку преодолеть или избежать трудности общения  в будущей жизнижизни планшетом. Дети, проводящие много времени с гаджетами, не умеют общаться Взаимодействуя с вы не хотите, чтобы ваш ребенок испытывал трудности в общении с окружающими, ограничивайте его «отношения» с компьютером, телевизором или планшетом. Дети, проводящие много времени с гаджетами, не умеют общаться Взаимодействуя с этими приборами, ребенок пассивно воспринимает информацию, а для эфЛучший друг для современного ребенка – это телевизор или компьютер, а любимое занятие – просмотр мультфильмов или компьютерныеЛучший друг для современного ребенка – это телевизор или компьютер, а любимое занятие – просмотр мультфильмов или компьютерные игры. Дети стали меньше общаться  игры. Дети стали меньше общаться фективной коммуникации этого недостаточно. Доказано, что дети, которые слишком часто играют в компьютерные игры с раннего детства, хуже разговаривают и испытывают сложности с пониманием эмоциональных реакций окружающих. тими приборами, ребенок пассивно воспринимает информацию, а для эффективной коммуникации этого недостаточно. Доказано, что дети, которые слишком часто играют в компьютерные игры с раннего детства, хуже разговаривают и испытывают сложности с пониманием эмоциональных реакций окружающих. </vt:lpstr>
      <vt:lpstr>Общение со сверстниками</vt:lpstr>
      <vt:lpstr>Презентация PowerPoint</vt:lpstr>
      <vt:lpstr>Влияние семьи на коммуникативные навыки дошкольника </vt:lpstr>
      <vt:lpstr>Использование литературных произведений</vt:lpstr>
      <vt:lpstr>   </vt:lpstr>
      <vt:lpstr>Презентация PowerPoint</vt:lpstr>
      <vt:lpstr>Общение со взрослыми должно быть постоянным и доброжелательным </vt:lpstr>
      <vt:lpstr> Читайте детям! Для чтения выбирайте сказки и истории, персонажи которых взаимодействуют друг с другом.                                                                                                                                                               Это позволит ребенку лучше усвоить коммуникативные навыки.</vt:lpstr>
      <vt:lpstr> Игра - это школа социальных отношений, в которых моделируются формы поведения ребенка. И наша задача – правильно и умело помочь детям приобрести в игре необходимые социальные навыки.</vt:lpstr>
      <vt:lpstr>Принципы, лежащие в основе метода руководства играми дошкольников</vt:lpstr>
      <vt:lpstr>Методы, лежащие в основе метода руководства играми дошкольников</vt:lpstr>
      <vt:lpstr>Презентация PowerPoint</vt:lpstr>
      <vt:lpstr>Самопознание как фактор эффективного общения </vt:lpstr>
      <vt:lpstr>Работа по формированию коммуникативных навыков у детей дошкольного возраста способна обогатить социальный опыт, устранить большую часть проблем в общении, что определяет необходимость их формирование с самого раннего детства.  </vt:lpstr>
      <vt:lpstr> Спасибо за внимание!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</dc:creator>
  <cp:lastModifiedBy>User1</cp:lastModifiedBy>
  <cp:revision>270</cp:revision>
  <cp:lastPrinted>2018-11-08T12:20:14Z</cp:lastPrinted>
  <dcterms:created xsi:type="dcterms:W3CDTF">2016-07-21T12:18:22Z</dcterms:created>
  <dcterms:modified xsi:type="dcterms:W3CDTF">2019-02-26T08:02:37Z</dcterms:modified>
</cp:coreProperties>
</file>