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8" r:id="rId2"/>
    <p:sldId id="259" r:id="rId3"/>
    <p:sldId id="276" r:id="rId4"/>
    <p:sldId id="277" r:id="rId5"/>
    <p:sldId id="278" r:id="rId6"/>
    <p:sldId id="279" r:id="rId7"/>
    <p:sldId id="260" r:id="rId8"/>
    <p:sldId id="261" r:id="rId9"/>
    <p:sldId id="281" r:id="rId10"/>
    <p:sldId id="262" r:id="rId11"/>
    <p:sldId id="263" r:id="rId12"/>
    <p:sldId id="265" r:id="rId13"/>
    <p:sldId id="267" r:id="rId14"/>
    <p:sldId id="268" r:id="rId15"/>
    <p:sldId id="273" r:id="rId16"/>
    <p:sldId id="274" r:id="rId17"/>
    <p:sldId id="275" r:id="rId18"/>
    <p:sldId id="280" r:id="rId19"/>
    <p:sldId id="282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66FF"/>
    <a:srgbClr val="FF3399"/>
    <a:srgbClr val="FFFFFF"/>
    <a:srgbClr val="FDFDFD"/>
    <a:srgbClr val="FF0066"/>
    <a:srgbClr val="FF99CC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297" autoAdjust="0"/>
  </p:normalViewPr>
  <p:slideViewPr>
    <p:cSldViewPr snapToGrid="0">
      <p:cViewPr varScale="1">
        <p:scale>
          <a:sx n="82" d="100"/>
          <a:sy n="82" d="100"/>
        </p:scale>
        <p:origin x="-36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0920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865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5972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779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797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525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808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145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398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014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939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39A029A-AA36-4D75-951E-6041EF4B877E}" type="datetimeFigureOut">
              <a:rPr lang="ru-RU" smtClean="0"/>
              <a:pPr/>
              <a:t>05.04.2018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5A0E44BA-6871-4D8F-A14E-9D7B937FB89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723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94" y="3026119"/>
            <a:ext cx="4905668" cy="3275351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64051" y="479686"/>
            <a:ext cx="11402431" cy="618630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ГБУ КО «</a:t>
            </a:r>
            <a:r>
              <a:rPr lang="ru-RU" sz="2400" dirty="0" err="1" smtClean="0"/>
              <a:t>Обнинский</a:t>
            </a:r>
            <a:r>
              <a:rPr lang="ru-RU" sz="2400" dirty="0" smtClean="0"/>
              <a:t> центр социальной помощи семье и детям «Милосердие»»</a:t>
            </a:r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r>
              <a:rPr lang="ru-RU" sz="3600" b="1" dirty="0" smtClean="0"/>
              <a:t>   «С К А З К О Т Е Р А П И Я»</a:t>
            </a:r>
          </a:p>
          <a:p>
            <a:pPr algn="ctr"/>
            <a:endParaRPr lang="ru-RU" sz="2400" dirty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r>
              <a:rPr lang="ru-RU" sz="2400" dirty="0" smtClean="0"/>
              <a:t>               Подготовила:</a:t>
            </a:r>
            <a:endParaRPr lang="ru-RU" sz="2400" dirty="0"/>
          </a:p>
          <a:p>
            <a:pPr algn="ctr"/>
            <a:r>
              <a:rPr lang="ru-RU" sz="2400" dirty="0" smtClean="0"/>
              <a:t>                                                                   воспитатель </a:t>
            </a:r>
            <a:r>
              <a:rPr lang="ru-RU" sz="2400" b="1" dirty="0" smtClean="0"/>
              <a:t>Калуга Галина Алексеевна</a:t>
            </a:r>
            <a:endParaRPr lang="ru-RU" sz="2400" b="1" dirty="0"/>
          </a:p>
          <a:p>
            <a:pPr algn="ctr"/>
            <a:endParaRPr lang="ru-RU" sz="2400" dirty="0" smtClean="0"/>
          </a:p>
          <a:p>
            <a:pPr algn="ctr"/>
            <a:r>
              <a:rPr lang="ru-RU" dirty="0" smtClean="0"/>
              <a:t>Обнинск,2018г.                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420414" y="294290"/>
            <a:ext cx="11246069" cy="1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6200000" flipH="1">
            <a:off x="8828690" y="3510455"/>
            <a:ext cx="5927834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5717628" y="6537434"/>
            <a:ext cx="5665075" cy="31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5400000">
            <a:off x="-846083" y="1781504"/>
            <a:ext cx="2438400" cy="1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21" y="3026119"/>
            <a:ext cx="3919948" cy="3248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433" y="2345166"/>
            <a:ext cx="3491181" cy="251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195" y="918675"/>
            <a:ext cx="2849930" cy="414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992" y="954524"/>
            <a:ext cx="5676616" cy="414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0" y="3354226"/>
            <a:ext cx="2971062" cy="259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70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11343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34321" y="254834"/>
            <a:ext cx="9637537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…Душа просит сказки или того особого состояния,</a:t>
            </a:r>
          </a:p>
          <a:p>
            <a:r>
              <a:rPr lang="ru-RU" sz="2800" b="1" dirty="0" smtClean="0"/>
              <a:t> которое одни называют СЧАСТЬЕМ,</a:t>
            </a:r>
          </a:p>
          <a:p>
            <a:r>
              <a:rPr lang="ru-RU" sz="2800" b="1" dirty="0" smtClean="0"/>
              <a:t> другие-ожиданием ЧУДА, </a:t>
            </a:r>
          </a:p>
          <a:p>
            <a:r>
              <a:rPr lang="ru-RU" sz="2800" b="1" dirty="0" smtClean="0"/>
              <a:t>третьи – ощущением ДЕТСТВА…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295869" y="2008681"/>
            <a:ext cx="18473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5360276" y="210207"/>
            <a:ext cx="63902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>
            <a:off x="10936014" y="1434662"/>
            <a:ext cx="1723697" cy="1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598" y="2301766"/>
            <a:ext cx="8178500" cy="442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41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8572" y="335666"/>
            <a:ext cx="104056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100" b="1" dirty="0" smtClean="0"/>
              <a:t>      Сказки – самая древняя из распространенных форм устного народного творчества. А в век технического прогресса, когда чтение художественных литературных произведений, в том числе и сказок, заменили игры на компьютерах, планшетах и телефонах, происходит понижение </a:t>
            </a:r>
            <a:r>
              <a:rPr lang="ru-RU" sz="2100" b="1" dirty="0"/>
              <a:t> </a:t>
            </a:r>
            <a:r>
              <a:rPr lang="ru-RU" sz="2100" b="1" dirty="0" smtClean="0"/>
              <a:t>освоения детьми духовного богатства народа, его культурного исторического опыта. То же самое происходит и с авторскими сказками.</a:t>
            </a:r>
          </a:p>
          <a:p>
            <a:pPr algn="just"/>
            <a:r>
              <a:rPr lang="ru-RU" sz="2100" b="1" dirty="0" smtClean="0"/>
              <a:t>Сказки нужно читать и рассказывать детям, они помогут решить многие проблемы социально-коммуникативного, речевого, эстетического и психолого-педагогического развития детей.</a:t>
            </a:r>
            <a:endParaRPr lang="ru-RU" sz="2100" b="1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392" y="3366868"/>
            <a:ext cx="4297103" cy="3125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839" y="3366868"/>
            <a:ext cx="4410698" cy="3125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704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3930" y="416689"/>
            <a:ext cx="622718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     </a:t>
            </a:r>
            <a:r>
              <a:rPr lang="ru-RU" sz="1900" b="1" dirty="0" smtClean="0"/>
              <a:t>Детство </a:t>
            </a:r>
            <a:r>
              <a:rPr lang="ru-RU" sz="1900" b="1" dirty="0"/>
              <a:t>каждого из нас проходило в </a:t>
            </a:r>
            <a:r>
              <a:rPr lang="ru-RU" sz="1900" b="1" dirty="0" smtClean="0"/>
              <a:t>сладком плену сказок. </a:t>
            </a:r>
            <a:r>
              <a:rPr lang="ru-RU" sz="1900" b="1" dirty="0"/>
              <a:t>Удивительно простые, но в то же время поучительные истории захватывали дух, погружая в мир драконов, леших, домовых, прекрасных принцесс и злых ведьм. Так ли просты эти незамысловатые истории, как кажется на первый взгляд? Это просто инструмент развлечения или универсальные обучающие программы, помогающие детям освоиться в этом непростом мире? </a:t>
            </a:r>
            <a:endParaRPr lang="ru-RU" sz="1900" b="1" dirty="0" smtClean="0"/>
          </a:p>
          <a:p>
            <a:endParaRPr lang="ru-RU" sz="1900" b="1" dirty="0" smtClean="0"/>
          </a:p>
          <a:p>
            <a:r>
              <a:rPr lang="ru-RU" sz="1900" b="1" u="sng" dirty="0" err="1" smtClean="0"/>
              <a:t>Сказкотерапия</a:t>
            </a:r>
            <a:r>
              <a:rPr lang="ru-RU" sz="1900" b="1" u="sng" dirty="0"/>
              <a:t> </a:t>
            </a:r>
            <a:r>
              <a:rPr lang="ru-RU" sz="1900" b="1" dirty="0"/>
              <a:t>— один из приемов в </a:t>
            </a:r>
            <a:r>
              <a:rPr lang="ru-RU" sz="1900" b="1" dirty="0" smtClean="0"/>
              <a:t>разделе воздействия </a:t>
            </a:r>
            <a:r>
              <a:rPr lang="ru-RU" sz="1900" b="1" dirty="0"/>
              <a:t>на личность через сказки, </a:t>
            </a:r>
            <a:r>
              <a:rPr lang="ru-RU" sz="1900" b="1" dirty="0" smtClean="0"/>
              <a:t>способствующих коррекции </a:t>
            </a:r>
            <a:r>
              <a:rPr lang="ru-RU" sz="1900" b="1" dirty="0"/>
              <a:t>проблем </a:t>
            </a:r>
            <a:r>
              <a:rPr lang="ru-RU" sz="1900" b="1" dirty="0" smtClean="0"/>
              <a:t>в  развитии </a:t>
            </a:r>
            <a:r>
              <a:rPr lang="ru-RU" sz="1900" b="1" dirty="0"/>
              <a:t>личности. В основе </a:t>
            </a:r>
            <a:r>
              <a:rPr lang="ru-RU" sz="1900" b="1" dirty="0" err="1"/>
              <a:t>сказкотерапии</a:t>
            </a:r>
            <a:r>
              <a:rPr lang="ru-RU" sz="1900" b="1" dirty="0"/>
              <a:t> лежит процесс связи между действиями в сказке и </a:t>
            </a:r>
            <a:r>
              <a:rPr lang="ru-RU" sz="1900" b="1" dirty="0" smtClean="0"/>
              <a:t>в реальности.</a:t>
            </a:r>
            <a:r>
              <a:rPr lang="ru-RU" sz="1900" b="1" baseline="30000" dirty="0"/>
              <a:t> </a:t>
            </a:r>
            <a:r>
              <a:rPr lang="ru-RU" sz="1900" b="1" dirty="0" smtClean="0"/>
              <a:t>Область </a:t>
            </a:r>
            <a:r>
              <a:rPr lang="ru-RU" sz="1900" b="1" dirty="0"/>
              <a:t>применения этого приема не имеет возрастных ограничений и может использоваться в работе как с детьми, так и со взрослыми.</a:t>
            </a:r>
          </a:p>
          <a:p>
            <a:r>
              <a:rPr lang="ru-RU" sz="1900" b="1" dirty="0"/>
              <a:t>Цель </a:t>
            </a:r>
            <a:r>
              <a:rPr lang="ru-RU" sz="1900" b="1" dirty="0" err="1"/>
              <a:t>сказкотерапии</a:t>
            </a:r>
            <a:r>
              <a:rPr lang="ru-RU" sz="1900" b="1" dirty="0"/>
              <a:t> — относительно мягкое по сравнению с большей частью психологических инструментов искоренение страхов, коррекция характера, поведения и внутреннего состояния ребёнка.</a:t>
            </a:r>
          </a:p>
          <a:p>
            <a:endParaRPr lang="ru-RU" dirty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027" y="416688"/>
            <a:ext cx="4386805" cy="295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625" y="3537339"/>
            <a:ext cx="4294207" cy="2985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641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35" y="162046"/>
            <a:ext cx="10995950" cy="6481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924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57" y="266218"/>
            <a:ext cx="11134846" cy="6319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2316" y="5849557"/>
            <a:ext cx="1112287" cy="76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2315" y="5849556"/>
            <a:ext cx="1112287" cy="76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3609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9396" y="354503"/>
            <a:ext cx="109827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педагогического воздействия на ребенка много. </a:t>
            </a:r>
            <a:r>
              <a:rPr lang="ru-RU" sz="1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не просто лечение сказками, а совместное с ребенком открытие новых знаний, чувств и эмоций, социализация и воспитание,  процесс образования связи между сказочными событиями и поведением в реальной жизни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99393" y="262759"/>
            <a:ext cx="1136168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16200000" flipH="1">
            <a:off x="8865475" y="3568262"/>
            <a:ext cx="5969876" cy="315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-2107327" y="4104292"/>
            <a:ext cx="4887314" cy="630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09600" y="6558455"/>
            <a:ext cx="2112579" cy="10511"/>
          </a:xfrm>
          <a:prstGeom prst="line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6" name="AutoShape 2" descr="http%3A/static6.depositphotos.com/1008550/553/i/950/depositphotos_5538729-stock-photo-mama-hugs-her-so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%3A/static6.depositphotos.com/1008550/553/i/950/depositphotos_5538729-stock-photo-mama-hugs-her-so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1570" y="1988327"/>
            <a:ext cx="3543334" cy="4724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93" y="3576966"/>
            <a:ext cx="3920269" cy="294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63" y="2696666"/>
            <a:ext cx="3835525" cy="3037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80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81142" y="314793"/>
            <a:ext cx="61028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Испокон веков знания передавались через притчи, легенды, мифы и сказки. В них люди ищут скрытый смысл, созвучный с их мироощущением, который может дать ответ на внутренний вопрос.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4426" y="3163485"/>
            <a:ext cx="6096000" cy="30008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Секрет «вечной молодости» сказок  в том, что каждый для себя может открыть что-то сокровенное и волнующее. 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тение сказок – это процесс поиска смысла и расшифровки знаний о мире и системе взаимоотношений в нем. Для детей, попавших в трудную жизненную ситуацию, в сказках можно найти полный перечень человеческих проблем и образные способы их решения.</a:t>
            </a: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07" y="314793"/>
            <a:ext cx="4801850" cy="2608289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6064469" y="283779"/>
            <a:ext cx="5623034" cy="315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16200000" flipH="1">
            <a:off x="10893972" y="1455681"/>
            <a:ext cx="1702679" cy="315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-1376854" y="4876800"/>
            <a:ext cx="3573517" cy="420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flipV="1">
            <a:off x="609600" y="6653048"/>
            <a:ext cx="6253655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45" y="283779"/>
            <a:ext cx="5221573" cy="2937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797" y="2322789"/>
            <a:ext cx="4699746" cy="3550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659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7550" y="2413338"/>
            <a:ext cx="5347503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Виды сказок, которые </a:t>
            </a:r>
            <a:r>
              <a:rPr lang="ru-RU" sz="1600" b="1" dirty="0"/>
              <a:t>можно </a:t>
            </a:r>
            <a:r>
              <a:rPr lang="ru-RU" sz="1600" b="1" dirty="0" smtClean="0"/>
              <a:t>использовать в </a:t>
            </a:r>
            <a:r>
              <a:rPr lang="ru-RU" sz="1600" b="1" dirty="0"/>
              <a:t>работе с детьми </a:t>
            </a:r>
            <a:r>
              <a:rPr lang="ru-RU" sz="1600" b="1" dirty="0" smtClean="0"/>
              <a:t>разнообразны. Есть психотерапевтические, дидактические, медитативные сказки,</a:t>
            </a:r>
            <a:endParaRPr lang="ru-RU" sz="1600" b="1" dirty="0"/>
          </a:p>
          <a:p>
            <a:r>
              <a:rPr lang="ru-RU" sz="1600" b="1" dirty="0" smtClean="0"/>
              <a:t>сказки, помогающие </a:t>
            </a:r>
            <a:r>
              <a:rPr lang="ru-RU" sz="1600" b="1" dirty="0"/>
              <a:t>в процессе осмысления </a:t>
            </a:r>
            <a:r>
              <a:rPr lang="ru-RU" sz="1600" b="1" dirty="0" smtClean="0"/>
              <a:t>жизненного пути, о </a:t>
            </a:r>
            <a:r>
              <a:rPr lang="ru-RU" sz="1600" b="1" dirty="0"/>
              <a:t>Добре и Зле, чистых мыслях и бережном </a:t>
            </a:r>
            <a:r>
              <a:rPr lang="ru-RU" sz="1600" b="1" dirty="0" smtClean="0"/>
              <a:t>отношении </a:t>
            </a:r>
            <a:r>
              <a:rPr lang="ru-RU" sz="1600" b="1" dirty="0"/>
              <a:t>к словам </a:t>
            </a:r>
            <a:r>
              <a:rPr lang="ru-RU" sz="1600" b="1" dirty="0" smtClean="0"/>
              <a:t>, для детей и подростков, </a:t>
            </a:r>
            <a:r>
              <a:rPr lang="ru-RU" sz="1600" b="1" dirty="0"/>
              <a:t>имеющих наркотическую</a:t>
            </a:r>
          </a:p>
          <a:p>
            <a:r>
              <a:rPr lang="ru-RU" sz="1600" b="1" dirty="0"/>
              <a:t>з</a:t>
            </a:r>
            <a:r>
              <a:rPr lang="ru-RU" sz="1600" b="1" dirty="0" smtClean="0"/>
              <a:t>ависимость, сказки о </a:t>
            </a:r>
            <a:r>
              <a:rPr lang="ru-RU" sz="1600" b="1" dirty="0"/>
              <a:t>позитивных </a:t>
            </a:r>
            <a:r>
              <a:rPr lang="ru-RU" sz="1600" b="1" dirty="0" smtClean="0"/>
              <a:t>детско-родительских отношениях,</a:t>
            </a:r>
            <a:endParaRPr lang="ru-RU" sz="1600" b="1" dirty="0"/>
          </a:p>
          <a:p>
            <a:r>
              <a:rPr lang="ru-RU" sz="1600" b="1" dirty="0" smtClean="0"/>
              <a:t>о </a:t>
            </a:r>
            <a:r>
              <a:rPr lang="ru-RU" sz="1600" b="1" dirty="0"/>
              <a:t>позитивном восприятии </a:t>
            </a:r>
            <a:r>
              <a:rPr lang="ru-RU" sz="1600" b="1" dirty="0" smtClean="0"/>
              <a:t>природы, о </a:t>
            </a:r>
            <a:r>
              <a:rPr lang="ru-RU" sz="1600" b="1" dirty="0"/>
              <a:t>самореализации и ее путях </a:t>
            </a:r>
            <a:r>
              <a:rPr lang="ru-RU" sz="1600" b="1" dirty="0" smtClean="0"/>
              <a:t>, для детей, которые оказались изгоями в группе, для драчливых, капризных, для </a:t>
            </a:r>
            <a:r>
              <a:rPr lang="ru-RU" sz="1600" b="1" dirty="0"/>
              <a:t>тех, кто носит страх в сердце и плохо спит </a:t>
            </a:r>
            <a:r>
              <a:rPr lang="ru-RU" sz="1600" b="1" dirty="0" smtClean="0"/>
              <a:t>, боится темноты и </a:t>
            </a:r>
            <a:r>
              <a:rPr lang="ru-RU" sz="1600" b="1" dirty="0"/>
              <a:t>т.д. </a:t>
            </a:r>
            <a:r>
              <a:rPr lang="ru-RU" sz="1600" b="1" dirty="0" err="1"/>
              <a:t>ужим</a:t>
            </a:r>
            <a:r>
              <a:rPr lang="ru-RU" sz="1600" b="1" dirty="0"/>
              <a:t>, или...»</a:t>
            </a:r>
          </a:p>
          <a:p>
            <a:r>
              <a:rPr lang="ru-RU" sz="1600" b="1" dirty="0"/>
              <a:t>С</a:t>
            </a:r>
            <a:r>
              <a:rPr lang="ru-RU" sz="1600" b="1" dirty="0" smtClean="0"/>
              <a:t>казочный </a:t>
            </a:r>
            <a:r>
              <a:rPr lang="ru-RU" sz="1600" b="1" dirty="0"/>
              <a:t>урок </a:t>
            </a:r>
            <a:r>
              <a:rPr lang="ru-RU" sz="1600" b="1" dirty="0" smtClean="0"/>
              <a:t>приведет в </a:t>
            </a:r>
            <a:r>
              <a:rPr lang="ru-RU" sz="1600" b="1" dirty="0"/>
              <a:t>реальную жизнь и </a:t>
            </a:r>
            <a:r>
              <a:rPr lang="ru-RU" sz="1600" b="1" dirty="0" smtClean="0"/>
              <a:t>направит ребенка </a:t>
            </a:r>
            <a:r>
              <a:rPr lang="ru-RU" sz="1600" b="1" dirty="0"/>
              <a:t>по пути к осознанию происходящих с ним </a:t>
            </a:r>
            <a:r>
              <a:rPr lang="ru-RU" sz="1600" b="1" dirty="0" smtClean="0"/>
              <a:t>событий.</a:t>
            </a:r>
            <a:endParaRPr lang="ru-RU" sz="1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530" y="649267"/>
            <a:ext cx="3973564" cy="274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167" y="3148915"/>
            <a:ext cx="3480523" cy="354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781" y="211213"/>
            <a:ext cx="3020993" cy="219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165" y="211213"/>
            <a:ext cx="3199572" cy="219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1971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574" y="643461"/>
            <a:ext cx="6096000" cy="235449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Слушая сказки , дети бессознательно накапливают  некий символический «банк жизненных ситуаций», который может быть активирован в случае необходимости. </a:t>
            </a:r>
            <a:r>
              <a:rPr lang="ru-RU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Сказкотерапия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детей связана с осознанием смысла сказочных событий и их взаимосвязи с ситуациями в реальной жизни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45574" y="3657599"/>
            <a:ext cx="502670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Самое важное уметь создать ситуацию, в которой ребенок сможет задуматься над смыслом, познать философию жизни, понять, что даже внешне неприятная жизненная ситуация может через некоторое время измениться и обернуться благом.</a:t>
            </a: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682" y="149902"/>
            <a:ext cx="4066824" cy="30879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98" y="4429113"/>
            <a:ext cx="3555991" cy="23363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16899" y="4956899"/>
            <a:ext cx="1161775" cy="881347"/>
          </a:xfrm>
          <a:prstGeom prst="rect">
            <a:avLst/>
          </a:prstGeom>
        </p:spPr>
      </p:pic>
      <p:sp>
        <p:nvSpPr>
          <p:cNvPr id="8" name="Полилиния 7"/>
          <p:cNvSpPr/>
          <p:nvPr/>
        </p:nvSpPr>
        <p:spPr>
          <a:xfrm>
            <a:off x="360904" y="126124"/>
            <a:ext cx="8215537" cy="275895"/>
          </a:xfrm>
          <a:custGeom>
            <a:avLst/>
            <a:gdLst>
              <a:gd name="connsiteX0" fmla="*/ 27979 w 8215537"/>
              <a:gd name="connsiteY0" fmla="*/ 126124 h 275895"/>
              <a:gd name="connsiteX1" fmla="*/ 669110 w 8215537"/>
              <a:gd name="connsiteY1" fmla="*/ 126124 h 275895"/>
              <a:gd name="connsiteX2" fmla="*/ 1215648 w 8215537"/>
              <a:gd name="connsiteY2" fmla="*/ 115614 h 275895"/>
              <a:gd name="connsiteX3" fmla="*/ 1352282 w 8215537"/>
              <a:gd name="connsiteY3" fmla="*/ 84083 h 275895"/>
              <a:gd name="connsiteX4" fmla="*/ 1572999 w 8215537"/>
              <a:gd name="connsiteY4" fmla="*/ 21021 h 275895"/>
              <a:gd name="connsiteX5" fmla="*/ 1699124 w 8215537"/>
              <a:gd name="connsiteY5" fmla="*/ 0 h 275895"/>
              <a:gd name="connsiteX6" fmla="*/ 2119537 w 8215537"/>
              <a:gd name="connsiteY6" fmla="*/ 42042 h 275895"/>
              <a:gd name="connsiteX7" fmla="*/ 2245662 w 8215537"/>
              <a:gd name="connsiteY7" fmla="*/ 63062 h 275895"/>
              <a:gd name="connsiteX8" fmla="*/ 2403317 w 8215537"/>
              <a:gd name="connsiteY8" fmla="*/ 136635 h 275895"/>
              <a:gd name="connsiteX9" fmla="*/ 2476889 w 8215537"/>
              <a:gd name="connsiteY9" fmla="*/ 157655 h 275895"/>
              <a:gd name="connsiteX10" fmla="*/ 2624034 w 8215537"/>
              <a:gd name="connsiteY10" fmla="*/ 178676 h 275895"/>
              <a:gd name="connsiteX11" fmla="*/ 3096999 w 8215537"/>
              <a:gd name="connsiteY11" fmla="*/ 168166 h 275895"/>
              <a:gd name="connsiteX12" fmla="*/ 3181082 w 8215537"/>
              <a:gd name="connsiteY12" fmla="*/ 157655 h 275895"/>
              <a:gd name="connsiteX13" fmla="*/ 3317717 w 8215537"/>
              <a:gd name="connsiteY13" fmla="*/ 147145 h 275895"/>
              <a:gd name="connsiteX14" fmla="*/ 3485882 w 8215537"/>
              <a:gd name="connsiteY14" fmla="*/ 126124 h 275895"/>
              <a:gd name="connsiteX15" fmla="*/ 3706599 w 8215537"/>
              <a:gd name="connsiteY15" fmla="*/ 84083 h 275895"/>
              <a:gd name="connsiteX16" fmla="*/ 4021910 w 8215537"/>
              <a:gd name="connsiteY16" fmla="*/ 73573 h 275895"/>
              <a:gd name="connsiteX17" fmla="*/ 4484365 w 8215537"/>
              <a:gd name="connsiteY17" fmla="*/ 42042 h 275895"/>
              <a:gd name="connsiteX18" fmla="*/ 5325193 w 8215537"/>
              <a:gd name="connsiteY18" fmla="*/ 52552 h 275895"/>
              <a:gd name="connsiteX19" fmla="*/ 5714075 w 8215537"/>
              <a:gd name="connsiteY19" fmla="*/ 189186 h 275895"/>
              <a:gd name="connsiteX20" fmla="*/ 5840199 w 8215537"/>
              <a:gd name="connsiteY20" fmla="*/ 199697 h 275895"/>
              <a:gd name="connsiteX21" fmla="*/ 7416751 w 8215537"/>
              <a:gd name="connsiteY21" fmla="*/ 168166 h 275895"/>
              <a:gd name="connsiteX22" fmla="*/ 7458793 w 8215537"/>
              <a:gd name="connsiteY22" fmla="*/ 157655 h 275895"/>
              <a:gd name="connsiteX23" fmla="*/ 7490324 w 8215537"/>
              <a:gd name="connsiteY23" fmla="*/ 147145 h 275895"/>
              <a:gd name="connsiteX24" fmla="*/ 7616448 w 8215537"/>
              <a:gd name="connsiteY24" fmla="*/ 126124 h 275895"/>
              <a:gd name="connsiteX25" fmla="*/ 8215537 w 8215537"/>
              <a:gd name="connsiteY25" fmla="*/ 115614 h 275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8215537" h="275895">
                <a:moveTo>
                  <a:pt x="27979" y="126124"/>
                </a:moveTo>
                <a:cubicBezTo>
                  <a:pt x="298921" y="87419"/>
                  <a:pt x="0" y="126124"/>
                  <a:pt x="669110" y="126124"/>
                </a:cubicBezTo>
                <a:cubicBezTo>
                  <a:pt x="851323" y="126124"/>
                  <a:pt x="1033469" y="119117"/>
                  <a:pt x="1215648" y="115614"/>
                </a:cubicBezTo>
                <a:cubicBezTo>
                  <a:pt x="1261193" y="105104"/>
                  <a:pt x="1307097" y="96044"/>
                  <a:pt x="1352282" y="84083"/>
                </a:cubicBezTo>
                <a:cubicBezTo>
                  <a:pt x="1426251" y="64503"/>
                  <a:pt x="1498637" y="39048"/>
                  <a:pt x="1572999" y="21021"/>
                </a:cubicBezTo>
                <a:cubicBezTo>
                  <a:pt x="1614421" y="10979"/>
                  <a:pt x="1657082" y="7007"/>
                  <a:pt x="1699124" y="0"/>
                </a:cubicBezTo>
                <a:lnTo>
                  <a:pt x="2119537" y="42042"/>
                </a:lnTo>
                <a:cubicBezTo>
                  <a:pt x="2161878" y="46927"/>
                  <a:pt x="2204313" y="52725"/>
                  <a:pt x="2245662" y="63062"/>
                </a:cubicBezTo>
                <a:cubicBezTo>
                  <a:pt x="2363227" y="92453"/>
                  <a:pt x="2297116" y="91120"/>
                  <a:pt x="2403317" y="136635"/>
                </a:cubicBezTo>
                <a:cubicBezTo>
                  <a:pt x="2426760" y="146682"/>
                  <a:pt x="2452037" y="151920"/>
                  <a:pt x="2476889" y="157655"/>
                </a:cubicBezTo>
                <a:cubicBezTo>
                  <a:pt x="2512719" y="165923"/>
                  <a:pt x="2591828" y="174650"/>
                  <a:pt x="2624034" y="178676"/>
                </a:cubicBezTo>
                <a:lnTo>
                  <a:pt x="3096999" y="168166"/>
                </a:lnTo>
                <a:cubicBezTo>
                  <a:pt x="3125225" y="167101"/>
                  <a:pt x="3152963" y="160333"/>
                  <a:pt x="3181082" y="157655"/>
                </a:cubicBezTo>
                <a:cubicBezTo>
                  <a:pt x="3226556" y="153324"/>
                  <a:pt x="3272172" y="150648"/>
                  <a:pt x="3317717" y="147145"/>
                </a:cubicBezTo>
                <a:cubicBezTo>
                  <a:pt x="3433995" y="118076"/>
                  <a:pt x="3248080" y="162155"/>
                  <a:pt x="3485882" y="126124"/>
                </a:cubicBezTo>
                <a:cubicBezTo>
                  <a:pt x="3559932" y="114904"/>
                  <a:pt x="3632061" y="91391"/>
                  <a:pt x="3706599" y="84083"/>
                </a:cubicBezTo>
                <a:cubicBezTo>
                  <a:pt x="3811259" y="73822"/>
                  <a:pt x="3916875" y="78739"/>
                  <a:pt x="4021910" y="73573"/>
                </a:cubicBezTo>
                <a:cubicBezTo>
                  <a:pt x="4187972" y="65406"/>
                  <a:pt x="4325405" y="54269"/>
                  <a:pt x="4484365" y="42042"/>
                </a:cubicBezTo>
                <a:cubicBezTo>
                  <a:pt x="4764641" y="45545"/>
                  <a:pt x="5046880" y="19250"/>
                  <a:pt x="5325193" y="52552"/>
                </a:cubicBezTo>
                <a:cubicBezTo>
                  <a:pt x="5461615" y="68876"/>
                  <a:pt x="5577154" y="177775"/>
                  <a:pt x="5714075" y="189186"/>
                </a:cubicBezTo>
                <a:lnTo>
                  <a:pt x="5840199" y="199697"/>
                </a:lnTo>
                <a:cubicBezTo>
                  <a:pt x="6642801" y="193923"/>
                  <a:pt x="6878102" y="275895"/>
                  <a:pt x="7416751" y="168166"/>
                </a:cubicBezTo>
                <a:cubicBezTo>
                  <a:pt x="7430916" y="165333"/>
                  <a:pt x="7444903" y="161623"/>
                  <a:pt x="7458793" y="157655"/>
                </a:cubicBezTo>
                <a:cubicBezTo>
                  <a:pt x="7469446" y="154611"/>
                  <a:pt x="7479576" y="149832"/>
                  <a:pt x="7490324" y="147145"/>
                </a:cubicBezTo>
                <a:cubicBezTo>
                  <a:pt x="7516026" y="140720"/>
                  <a:pt x="7596112" y="126759"/>
                  <a:pt x="7616448" y="126124"/>
                </a:cubicBezTo>
                <a:cubicBezTo>
                  <a:pt x="7816078" y="119885"/>
                  <a:pt x="8215537" y="115614"/>
                  <a:pt x="8215537" y="11561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4309241" y="189186"/>
            <a:ext cx="7687777" cy="6379605"/>
          </a:xfrm>
          <a:custGeom>
            <a:avLst/>
            <a:gdLst>
              <a:gd name="connsiteX0" fmla="*/ 6201104 w 7687777"/>
              <a:gd name="connsiteY0" fmla="*/ 0 h 6379605"/>
              <a:gd name="connsiteX1" fmla="*/ 6463862 w 7687777"/>
              <a:gd name="connsiteY1" fmla="*/ 42042 h 6379605"/>
              <a:gd name="connsiteX2" fmla="*/ 6547945 w 7687777"/>
              <a:gd name="connsiteY2" fmla="*/ 73573 h 6379605"/>
              <a:gd name="connsiteX3" fmla="*/ 6611007 w 7687777"/>
              <a:gd name="connsiteY3" fmla="*/ 94593 h 6379605"/>
              <a:gd name="connsiteX4" fmla="*/ 6695090 w 7687777"/>
              <a:gd name="connsiteY4" fmla="*/ 126124 h 6379605"/>
              <a:gd name="connsiteX5" fmla="*/ 6947338 w 7687777"/>
              <a:gd name="connsiteY5" fmla="*/ 115614 h 6379605"/>
              <a:gd name="connsiteX6" fmla="*/ 7020911 w 7687777"/>
              <a:gd name="connsiteY6" fmla="*/ 84083 h 6379605"/>
              <a:gd name="connsiteX7" fmla="*/ 7126014 w 7687777"/>
              <a:gd name="connsiteY7" fmla="*/ 52552 h 6379605"/>
              <a:gd name="connsiteX8" fmla="*/ 7346731 w 7687777"/>
              <a:gd name="connsiteY8" fmla="*/ 63062 h 6379605"/>
              <a:gd name="connsiteX9" fmla="*/ 7388773 w 7687777"/>
              <a:gd name="connsiteY9" fmla="*/ 73573 h 6379605"/>
              <a:gd name="connsiteX10" fmla="*/ 7420304 w 7687777"/>
              <a:gd name="connsiteY10" fmla="*/ 94593 h 6379605"/>
              <a:gd name="connsiteX11" fmla="*/ 7472856 w 7687777"/>
              <a:gd name="connsiteY11" fmla="*/ 157655 h 6379605"/>
              <a:gd name="connsiteX12" fmla="*/ 7483366 w 7687777"/>
              <a:gd name="connsiteY12" fmla="*/ 609600 h 6379605"/>
              <a:gd name="connsiteX13" fmla="*/ 7493876 w 7687777"/>
              <a:gd name="connsiteY13" fmla="*/ 767255 h 6379605"/>
              <a:gd name="connsiteX14" fmla="*/ 7535918 w 7687777"/>
              <a:gd name="connsiteY14" fmla="*/ 851338 h 6379605"/>
              <a:gd name="connsiteX15" fmla="*/ 7577959 w 7687777"/>
              <a:gd name="connsiteY15" fmla="*/ 956442 h 6379605"/>
              <a:gd name="connsiteX16" fmla="*/ 7598980 w 7687777"/>
              <a:gd name="connsiteY16" fmla="*/ 1082566 h 6379605"/>
              <a:gd name="connsiteX17" fmla="*/ 7577959 w 7687777"/>
              <a:gd name="connsiteY17" fmla="*/ 1355835 h 6379605"/>
              <a:gd name="connsiteX18" fmla="*/ 7556938 w 7687777"/>
              <a:gd name="connsiteY18" fmla="*/ 1429407 h 6379605"/>
              <a:gd name="connsiteX19" fmla="*/ 7546428 w 7687777"/>
              <a:gd name="connsiteY19" fmla="*/ 1471448 h 6379605"/>
              <a:gd name="connsiteX20" fmla="*/ 7535918 w 7687777"/>
              <a:gd name="connsiteY20" fmla="*/ 1555531 h 6379605"/>
              <a:gd name="connsiteX21" fmla="*/ 7525407 w 7687777"/>
              <a:gd name="connsiteY21" fmla="*/ 1618593 h 6379605"/>
              <a:gd name="connsiteX22" fmla="*/ 7546428 w 7687777"/>
              <a:gd name="connsiteY22" fmla="*/ 1713186 h 6379605"/>
              <a:gd name="connsiteX23" fmla="*/ 7556938 w 7687777"/>
              <a:gd name="connsiteY23" fmla="*/ 1755228 h 6379605"/>
              <a:gd name="connsiteX24" fmla="*/ 7598980 w 7687777"/>
              <a:gd name="connsiteY24" fmla="*/ 1797269 h 6379605"/>
              <a:gd name="connsiteX25" fmla="*/ 7662042 w 7687777"/>
              <a:gd name="connsiteY25" fmla="*/ 1912883 h 6379605"/>
              <a:gd name="connsiteX26" fmla="*/ 7683062 w 7687777"/>
              <a:gd name="connsiteY26" fmla="*/ 1975945 h 6379605"/>
              <a:gd name="connsiteX27" fmla="*/ 7662042 w 7687777"/>
              <a:gd name="connsiteY27" fmla="*/ 2165131 h 6379605"/>
              <a:gd name="connsiteX28" fmla="*/ 7641021 w 7687777"/>
              <a:gd name="connsiteY28" fmla="*/ 2207173 h 6379605"/>
              <a:gd name="connsiteX29" fmla="*/ 7630511 w 7687777"/>
              <a:gd name="connsiteY29" fmla="*/ 2249214 h 6379605"/>
              <a:gd name="connsiteX30" fmla="*/ 7609490 w 7687777"/>
              <a:gd name="connsiteY30" fmla="*/ 2312276 h 6379605"/>
              <a:gd name="connsiteX31" fmla="*/ 7598980 w 7687777"/>
              <a:gd name="connsiteY31" fmla="*/ 2827283 h 6379605"/>
              <a:gd name="connsiteX32" fmla="*/ 7567449 w 7687777"/>
              <a:gd name="connsiteY32" fmla="*/ 2921876 h 6379605"/>
              <a:gd name="connsiteX33" fmla="*/ 7535918 w 7687777"/>
              <a:gd name="connsiteY33" fmla="*/ 3037490 h 6379605"/>
              <a:gd name="connsiteX34" fmla="*/ 7493876 w 7687777"/>
              <a:gd name="connsiteY34" fmla="*/ 3153104 h 6379605"/>
              <a:gd name="connsiteX35" fmla="*/ 7525407 w 7687777"/>
              <a:gd name="connsiteY35" fmla="*/ 3489435 h 6379605"/>
              <a:gd name="connsiteX36" fmla="*/ 7567449 w 7687777"/>
              <a:gd name="connsiteY36" fmla="*/ 3541986 h 6379605"/>
              <a:gd name="connsiteX37" fmla="*/ 7577959 w 7687777"/>
              <a:gd name="connsiteY37" fmla="*/ 3573517 h 6379605"/>
              <a:gd name="connsiteX38" fmla="*/ 7598980 w 7687777"/>
              <a:gd name="connsiteY38" fmla="*/ 3615559 h 6379605"/>
              <a:gd name="connsiteX39" fmla="*/ 7588469 w 7687777"/>
              <a:gd name="connsiteY39" fmla="*/ 4572000 h 6379605"/>
              <a:gd name="connsiteX40" fmla="*/ 7577959 w 7687777"/>
              <a:gd name="connsiteY40" fmla="*/ 4656083 h 6379605"/>
              <a:gd name="connsiteX41" fmla="*/ 7535918 w 7687777"/>
              <a:gd name="connsiteY41" fmla="*/ 5023945 h 6379605"/>
              <a:gd name="connsiteX42" fmla="*/ 7514897 w 7687777"/>
              <a:gd name="connsiteY42" fmla="*/ 5055476 h 6379605"/>
              <a:gd name="connsiteX43" fmla="*/ 7525407 w 7687777"/>
              <a:gd name="connsiteY43" fmla="*/ 5244662 h 6379605"/>
              <a:gd name="connsiteX44" fmla="*/ 7535918 w 7687777"/>
              <a:gd name="connsiteY44" fmla="*/ 5276193 h 6379605"/>
              <a:gd name="connsiteX45" fmla="*/ 7514897 w 7687777"/>
              <a:gd name="connsiteY45" fmla="*/ 5465380 h 6379605"/>
              <a:gd name="connsiteX46" fmla="*/ 7504387 w 7687777"/>
              <a:gd name="connsiteY46" fmla="*/ 5717628 h 6379605"/>
              <a:gd name="connsiteX47" fmla="*/ 7483366 w 7687777"/>
              <a:gd name="connsiteY47" fmla="*/ 5906814 h 6379605"/>
              <a:gd name="connsiteX48" fmla="*/ 7462345 w 7687777"/>
              <a:gd name="connsiteY48" fmla="*/ 6085490 h 6379605"/>
              <a:gd name="connsiteX49" fmla="*/ 7451835 w 7687777"/>
              <a:gd name="connsiteY49" fmla="*/ 6127531 h 6379605"/>
              <a:gd name="connsiteX50" fmla="*/ 7441325 w 7687777"/>
              <a:gd name="connsiteY50" fmla="*/ 6243145 h 6379605"/>
              <a:gd name="connsiteX51" fmla="*/ 7430814 w 7687777"/>
              <a:gd name="connsiteY51" fmla="*/ 6274676 h 6379605"/>
              <a:gd name="connsiteX52" fmla="*/ 7399283 w 7687777"/>
              <a:gd name="connsiteY52" fmla="*/ 6285186 h 6379605"/>
              <a:gd name="connsiteX53" fmla="*/ 7231118 w 7687777"/>
              <a:gd name="connsiteY53" fmla="*/ 6295697 h 6379605"/>
              <a:gd name="connsiteX54" fmla="*/ 7199587 w 7687777"/>
              <a:gd name="connsiteY54" fmla="*/ 6306207 h 6379605"/>
              <a:gd name="connsiteX55" fmla="*/ 7115504 w 7687777"/>
              <a:gd name="connsiteY55" fmla="*/ 6327228 h 6379605"/>
              <a:gd name="connsiteX56" fmla="*/ 7010400 w 7687777"/>
              <a:gd name="connsiteY56" fmla="*/ 6316717 h 6379605"/>
              <a:gd name="connsiteX57" fmla="*/ 6978869 w 7687777"/>
              <a:gd name="connsiteY57" fmla="*/ 6306207 h 6379605"/>
              <a:gd name="connsiteX58" fmla="*/ 6726621 w 7687777"/>
              <a:gd name="connsiteY58" fmla="*/ 6295697 h 6379605"/>
              <a:gd name="connsiteX59" fmla="*/ 6642538 w 7687777"/>
              <a:gd name="connsiteY59" fmla="*/ 6274676 h 6379605"/>
              <a:gd name="connsiteX60" fmla="*/ 6600497 w 7687777"/>
              <a:gd name="connsiteY60" fmla="*/ 6264166 h 6379605"/>
              <a:gd name="connsiteX61" fmla="*/ 6526925 w 7687777"/>
              <a:gd name="connsiteY61" fmla="*/ 6243145 h 6379605"/>
              <a:gd name="connsiteX62" fmla="*/ 6337738 w 7687777"/>
              <a:gd name="connsiteY62" fmla="*/ 6253655 h 6379605"/>
              <a:gd name="connsiteX63" fmla="*/ 6180083 w 7687777"/>
              <a:gd name="connsiteY63" fmla="*/ 6274676 h 6379605"/>
              <a:gd name="connsiteX64" fmla="*/ 6032938 w 7687777"/>
              <a:gd name="connsiteY64" fmla="*/ 6285186 h 6379605"/>
              <a:gd name="connsiteX65" fmla="*/ 5791200 w 7687777"/>
              <a:gd name="connsiteY65" fmla="*/ 6327228 h 6379605"/>
              <a:gd name="connsiteX66" fmla="*/ 5717628 w 7687777"/>
              <a:gd name="connsiteY66" fmla="*/ 6337738 h 6379605"/>
              <a:gd name="connsiteX67" fmla="*/ 4330262 w 7687777"/>
              <a:gd name="connsiteY67" fmla="*/ 6327228 h 6379605"/>
              <a:gd name="connsiteX68" fmla="*/ 4246180 w 7687777"/>
              <a:gd name="connsiteY68" fmla="*/ 6295697 h 6379605"/>
              <a:gd name="connsiteX69" fmla="*/ 3584028 w 7687777"/>
              <a:gd name="connsiteY69" fmla="*/ 6285186 h 6379605"/>
              <a:gd name="connsiteX70" fmla="*/ 3520966 w 7687777"/>
              <a:gd name="connsiteY70" fmla="*/ 6274676 h 6379605"/>
              <a:gd name="connsiteX71" fmla="*/ 3489435 w 7687777"/>
              <a:gd name="connsiteY71" fmla="*/ 6264166 h 6379605"/>
              <a:gd name="connsiteX72" fmla="*/ 2974428 w 7687777"/>
              <a:gd name="connsiteY72" fmla="*/ 6274676 h 6379605"/>
              <a:gd name="connsiteX73" fmla="*/ 2532993 w 7687777"/>
              <a:gd name="connsiteY73" fmla="*/ 6285186 h 6379605"/>
              <a:gd name="connsiteX74" fmla="*/ 1702676 w 7687777"/>
              <a:gd name="connsiteY74" fmla="*/ 6274676 h 6379605"/>
              <a:gd name="connsiteX75" fmla="*/ 1618593 w 7687777"/>
              <a:gd name="connsiteY75" fmla="*/ 6253655 h 6379605"/>
              <a:gd name="connsiteX76" fmla="*/ 1545021 w 7687777"/>
              <a:gd name="connsiteY76" fmla="*/ 6243145 h 6379605"/>
              <a:gd name="connsiteX77" fmla="*/ 945931 w 7687777"/>
              <a:gd name="connsiteY77" fmla="*/ 6253655 h 6379605"/>
              <a:gd name="connsiteX78" fmla="*/ 882869 w 7687777"/>
              <a:gd name="connsiteY78" fmla="*/ 6264166 h 6379605"/>
              <a:gd name="connsiteX79" fmla="*/ 672662 w 7687777"/>
              <a:gd name="connsiteY79" fmla="*/ 6285186 h 6379605"/>
              <a:gd name="connsiteX80" fmla="*/ 599090 w 7687777"/>
              <a:gd name="connsiteY80" fmla="*/ 6306207 h 6379605"/>
              <a:gd name="connsiteX81" fmla="*/ 378373 w 7687777"/>
              <a:gd name="connsiteY81" fmla="*/ 6295697 h 6379605"/>
              <a:gd name="connsiteX82" fmla="*/ 84083 w 7687777"/>
              <a:gd name="connsiteY82" fmla="*/ 6306207 h 6379605"/>
              <a:gd name="connsiteX83" fmla="*/ 52552 w 7687777"/>
              <a:gd name="connsiteY83" fmla="*/ 6316717 h 6379605"/>
              <a:gd name="connsiteX84" fmla="*/ 0 w 7687777"/>
              <a:gd name="connsiteY84" fmla="*/ 6316717 h 637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7687777" h="6379605">
                <a:moveTo>
                  <a:pt x="6201104" y="0"/>
                </a:moveTo>
                <a:cubicBezTo>
                  <a:pt x="6268659" y="9007"/>
                  <a:pt x="6391357" y="21902"/>
                  <a:pt x="6463862" y="42042"/>
                </a:cubicBezTo>
                <a:cubicBezTo>
                  <a:pt x="6492703" y="50054"/>
                  <a:pt x="6519755" y="63505"/>
                  <a:pt x="6547945" y="73573"/>
                </a:cubicBezTo>
                <a:cubicBezTo>
                  <a:pt x="6568812" y="81025"/>
                  <a:pt x="6590434" y="86364"/>
                  <a:pt x="6611007" y="94593"/>
                </a:cubicBezTo>
                <a:cubicBezTo>
                  <a:pt x="6702612" y="131235"/>
                  <a:pt x="6604066" y="103369"/>
                  <a:pt x="6695090" y="126124"/>
                </a:cubicBezTo>
                <a:cubicBezTo>
                  <a:pt x="6779173" y="122621"/>
                  <a:pt x="6863874" y="126383"/>
                  <a:pt x="6947338" y="115614"/>
                </a:cubicBezTo>
                <a:cubicBezTo>
                  <a:pt x="6973800" y="112200"/>
                  <a:pt x="6996008" y="93661"/>
                  <a:pt x="7020911" y="84083"/>
                </a:cubicBezTo>
                <a:cubicBezTo>
                  <a:pt x="7068437" y="65804"/>
                  <a:pt x="7081539" y="63671"/>
                  <a:pt x="7126014" y="52552"/>
                </a:cubicBezTo>
                <a:cubicBezTo>
                  <a:pt x="7199586" y="56055"/>
                  <a:pt x="7273310" y="57188"/>
                  <a:pt x="7346731" y="63062"/>
                </a:cubicBezTo>
                <a:cubicBezTo>
                  <a:pt x="7361130" y="64214"/>
                  <a:pt x="7375496" y="67883"/>
                  <a:pt x="7388773" y="73573"/>
                </a:cubicBezTo>
                <a:cubicBezTo>
                  <a:pt x="7400383" y="78549"/>
                  <a:pt x="7410600" y="86506"/>
                  <a:pt x="7420304" y="94593"/>
                </a:cubicBezTo>
                <a:cubicBezTo>
                  <a:pt x="7450650" y="119881"/>
                  <a:pt x="7452187" y="126653"/>
                  <a:pt x="7472856" y="157655"/>
                </a:cubicBezTo>
                <a:cubicBezTo>
                  <a:pt x="7476359" y="308303"/>
                  <a:pt x="7478173" y="459000"/>
                  <a:pt x="7483366" y="609600"/>
                </a:cubicBezTo>
                <a:cubicBezTo>
                  <a:pt x="7485181" y="662237"/>
                  <a:pt x="7482688" y="715789"/>
                  <a:pt x="7493876" y="767255"/>
                </a:cubicBezTo>
                <a:cubicBezTo>
                  <a:pt x="7500533" y="797876"/>
                  <a:pt x="7521904" y="823310"/>
                  <a:pt x="7535918" y="851338"/>
                </a:cubicBezTo>
                <a:cubicBezTo>
                  <a:pt x="7566844" y="913191"/>
                  <a:pt x="7551987" y="878526"/>
                  <a:pt x="7577959" y="956442"/>
                </a:cubicBezTo>
                <a:cubicBezTo>
                  <a:pt x="7584966" y="998483"/>
                  <a:pt x="7601220" y="1040004"/>
                  <a:pt x="7598980" y="1082566"/>
                </a:cubicBezTo>
                <a:cubicBezTo>
                  <a:pt x="7593128" y="1193743"/>
                  <a:pt x="7595680" y="1258367"/>
                  <a:pt x="7577959" y="1355835"/>
                </a:cubicBezTo>
                <a:cubicBezTo>
                  <a:pt x="7569743" y="1401022"/>
                  <a:pt x="7568197" y="1390003"/>
                  <a:pt x="7556938" y="1429407"/>
                </a:cubicBezTo>
                <a:cubicBezTo>
                  <a:pt x="7552970" y="1443296"/>
                  <a:pt x="7549931" y="1457434"/>
                  <a:pt x="7546428" y="1471448"/>
                </a:cubicBezTo>
                <a:cubicBezTo>
                  <a:pt x="7542925" y="1499476"/>
                  <a:pt x="7539913" y="1527569"/>
                  <a:pt x="7535918" y="1555531"/>
                </a:cubicBezTo>
                <a:cubicBezTo>
                  <a:pt x="7532904" y="1576627"/>
                  <a:pt x="7523989" y="1597330"/>
                  <a:pt x="7525407" y="1618593"/>
                </a:cubicBezTo>
                <a:cubicBezTo>
                  <a:pt x="7527556" y="1650822"/>
                  <a:pt x="7539165" y="1681713"/>
                  <a:pt x="7546428" y="1713186"/>
                </a:cubicBezTo>
                <a:cubicBezTo>
                  <a:pt x="7549676" y="1727261"/>
                  <a:pt x="7549282" y="1742978"/>
                  <a:pt x="7556938" y="1755228"/>
                </a:cubicBezTo>
                <a:cubicBezTo>
                  <a:pt x="7567442" y="1772034"/>
                  <a:pt x="7587323" y="1781241"/>
                  <a:pt x="7598980" y="1797269"/>
                </a:cubicBezTo>
                <a:cubicBezTo>
                  <a:pt x="7605221" y="1805851"/>
                  <a:pt x="7652559" y="1889175"/>
                  <a:pt x="7662042" y="1912883"/>
                </a:cubicBezTo>
                <a:cubicBezTo>
                  <a:pt x="7670271" y="1933456"/>
                  <a:pt x="7683062" y="1975945"/>
                  <a:pt x="7683062" y="1975945"/>
                </a:cubicBezTo>
                <a:cubicBezTo>
                  <a:pt x="7678612" y="2042691"/>
                  <a:pt x="7687777" y="2105082"/>
                  <a:pt x="7662042" y="2165131"/>
                </a:cubicBezTo>
                <a:cubicBezTo>
                  <a:pt x="7655870" y="2179532"/>
                  <a:pt x="7648028" y="2193159"/>
                  <a:pt x="7641021" y="2207173"/>
                </a:cubicBezTo>
                <a:cubicBezTo>
                  <a:pt x="7637518" y="2221187"/>
                  <a:pt x="7634662" y="2235378"/>
                  <a:pt x="7630511" y="2249214"/>
                </a:cubicBezTo>
                <a:cubicBezTo>
                  <a:pt x="7624144" y="2270437"/>
                  <a:pt x="7609490" y="2312276"/>
                  <a:pt x="7609490" y="2312276"/>
                </a:cubicBezTo>
                <a:cubicBezTo>
                  <a:pt x="7605987" y="2483945"/>
                  <a:pt x="7610794" y="2655985"/>
                  <a:pt x="7598980" y="2827283"/>
                </a:cubicBezTo>
                <a:cubicBezTo>
                  <a:pt x="7596693" y="2860441"/>
                  <a:pt x="7576999" y="2890041"/>
                  <a:pt x="7567449" y="2921876"/>
                </a:cubicBezTo>
                <a:cubicBezTo>
                  <a:pt x="7555971" y="2960137"/>
                  <a:pt x="7547189" y="2999168"/>
                  <a:pt x="7535918" y="3037490"/>
                </a:cubicBezTo>
                <a:cubicBezTo>
                  <a:pt x="7520926" y="3088463"/>
                  <a:pt x="7512913" y="3105513"/>
                  <a:pt x="7493876" y="3153104"/>
                </a:cubicBezTo>
                <a:cubicBezTo>
                  <a:pt x="7504386" y="3265214"/>
                  <a:pt x="7504475" y="3378796"/>
                  <a:pt x="7525407" y="3489435"/>
                </a:cubicBezTo>
                <a:cubicBezTo>
                  <a:pt x="7529577" y="3511477"/>
                  <a:pt x="7555559" y="3522963"/>
                  <a:pt x="7567449" y="3541986"/>
                </a:cubicBezTo>
                <a:cubicBezTo>
                  <a:pt x="7573321" y="3551381"/>
                  <a:pt x="7573595" y="3563334"/>
                  <a:pt x="7577959" y="3573517"/>
                </a:cubicBezTo>
                <a:cubicBezTo>
                  <a:pt x="7584131" y="3587918"/>
                  <a:pt x="7591973" y="3601545"/>
                  <a:pt x="7598980" y="3615559"/>
                </a:cubicBezTo>
                <a:cubicBezTo>
                  <a:pt x="7595476" y="3934373"/>
                  <a:pt x="7594909" y="4253232"/>
                  <a:pt x="7588469" y="4572000"/>
                </a:cubicBezTo>
                <a:cubicBezTo>
                  <a:pt x="7587898" y="4600240"/>
                  <a:pt x="7580125" y="4627920"/>
                  <a:pt x="7577959" y="4656083"/>
                </a:cubicBezTo>
                <a:cubicBezTo>
                  <a:pt x="7561794" y="4866233"/>
                  <a:pt x="7604764" y="4903463"/>
                  <a:pt x="7535918" y="5023945"/>
                </a:cubicBezTo>
                <a:cubicBezTo>
                  <a:pt x="7529651" y="5034913"/>
                  <a:pt x="7521904" y="5044966"/>
                  <a:pt x="7514897" y="5055476"/>
                </a:cubicBezTo>
                <a:cubicBezTo>
                  <a:pt x="7518400" y="5118538"/>
                  <a:pt x="7519419" y="5181787"/>
                  <a:pt x="7525407" y="5244662"/>
                </a:cubicBezTo>
                <a:cubicBezTo>
                  <a:pt x="7526457" y="5255691"/>
                  <a:pt x="7535918" y="5265114"/>
                  <a:pt x="7535918" y="5276193"/>
                </a:cubicBezTo>
                <a:cubicBezTo>
                  <a:pt x="7535918" y="5302825"/>
                  <a:pt x="7519087" y="5431858"/>
                  <a:pt x="7514897" y="5465380"/>
                </a:cubicBezTo>
                <a:cubicBezTo>
                  <a:pt x="7511394" y="5549463"/>
                  <a:pt x="7509329" y="5633618"/>
                  <a:pt x="7504387" y="5717628"/>
                </a:cubicBezTo>
                <a:cubicBezTo>
                  <a:pt x="7500405" y="5785321"/>
                  <a:pt x="7490750" y="5840353"/>
                  <a:pt x="7483366" y="5906814"/>
                </a:cubicBezTo>
                <a:cubicBezTo>
                  <a:pt x="7476117" y="5972059"/>
                  <a:pt x="7473807" y="6022450"/>
                  <a:pt x="7462345" y="6085490"/>
                </a:cubicBezTo>
                <a:cubicBezTo>
                  <a:pt x="7459761" y="6099702"/>
                  <a:pt x="7455338" y="6113517"/>
                  <a:pt x="7451835" y="6127531"/>
                </a:cubicBezTo>
                <a:cubicBezTo>
                  <a:pt x="7448332" y="6166069"/>
                  <a:pt x="7446798" y="6204837"/>
                  <a:pt x="7441325" y="6243145"/>
                </a:cubicBezTo>
                <a:cubicBezTo>
                  <a:pt x="7439758" y="6254113"/>
                  <a:pt x="7438648" y="6266842"/>
                  <a:pt x="7430814" y="6274676"/>
                </a:cubicBezTo>
                <a:cubicBezTo>
                  <a:pt x="7422980" y="6282510"/>
                  <a:pt x="7410301" y="6284026"/>
                  <a:pt x="7399283" y="6285186"/>
                </a:cubicBezTo>
                <a:cubicBezTo>
                  <a:pt x="7343427" y="6291066"/>
                  <a:pt x="7287173" y="6292193"/>
                  <a:pt x="7231118" y="6295697"/>
                </a:cubicBezTo>
                <a:cubicBezTo>
                  <a:pt x="7220608" y="6299200"/>
                  <a:pt x="7210275" y="6303292"/>
                  <a:pt x="7199587" y="6306207"/>
                </a:cubicBezTo>
                <a:cubicBezTo>
                  <a:pt x="7171715" y="6313809"/>
                  <a:pt x="7115504" y="6327228"/>
                  <a:pt x="7115504" y="6327228"/>
                </a:cubicBezTo>
                <a:cubicBezTo>
                  <a:pt x="7080469" y="6323724"/>
                  <a:pt x="7045200" y="6322071"/>
                  <a:pt x="7010400" y="6316717"/>
                </a:cubicBezTo>
                <a:cubicBezTo>
                  <a:pt x="6999450" y="6315032"/>
                  <a:pt x="6989918" y="6307025"/>
                  <a:pt x="6978869" y="6306207"/>
                </a:cubicBezTo>
                <a:cubicBezTo>
                  <a:pt x="6894943" y="6299990"/>
                  <a:pt x="6810704" y="6299200"/>
                  <a:pt x="6726621" y="6295697"/>
                </a:cubicBezTo>
                <a:lnTo>
                  <a:pt x="6642538" y="6274676"/>
                </a:lnTo>
                <a:cubicBezTo>
                  <a:pt x="6628524" y="6271173"/>
                  <a:pt x="6614201" y="6268734"/>
                  <a:pt x="6600497" y="6264166"/>
                </a:cubicBezTo>
                <a:cubicBezTo>
                  <a:pt x="6555262" y="6249087"/>
                  <a:pt x="6579714" y="6256342"/>
                  <a:pt x="6526925" y="6243145"/>
                </a:cubicBezTo>
                <a:cubicBezTo>
                  <a:pt x="6463863" y="6246648"/>
                  <a:pt x="6400712" y="6248811"/>
                  <a:pt x="6337738" y="6253655"/>
                </a:cubicBezTo>
                <a:cubicBezTo>
                  <a:pt x="6213384" y="6263221"/>
                  <a:pt x="6295379" y="6263696"/>
                  <a:pt x="6180083" y="6274676"/>
                </a:cubicBezTo>
                <a:cubicBezTo>
                  <a:pt x="6131131" y="6279338"/>
                  <a:pt x="6081986" y="6281683"/>
                  <a:pt x="6032938" y="6285186"/>
                </a:cubicBezTo>
                <a:cubicBezTo>
                  <a:pt x="5934536" y="6317989"/>
                  <a:pt x="6010151" y="6294791"/>
                  <a:pt x="5791200" y="6327228"/>
                </a:cubicBezTo>
                <a:lnTo>
                  <a:pt x="5717628" y="6337738"/>
                </a:lnTo>
                <a:lnTo>
                  <a:pt x="4330262" y="6327228"/>
                </a:lnTo>
                <a:cubicBezTo>
                  <a:pt x="4059603" y="6321301"/>
                  <a:pt x="4417647" y="6300893"/>
                  <a:pt x="4246180" y="6295697"/>
                </a:cubicBezTo>
                <a:cubicBezTo>
                  <a:pt x="4025536" y="6289011"/>
                  <a:pt x="3804745" y="6288690"/>
                  <a:pt x="3584028" y="6285186"/>
                </a:cubicBezTo>
                <a:cubicBezTo>
                  <a:pt x="3563007" y="6281683"/>
                  <a:pt x="3541769" y="6279299"/>
                  <a:pt x="3520966" y="6274676"/>
                </a:cubicBezTo>
                <a:cubicBezTo>
                  <a:pt x="3510151" y="6272273"/>
                  <a:pt x="3500514" y="6264166"/>
                  <a:pt x="3489435" y="6264166"/>
                </a:cubicBezTo>
                <a:cubicBezTo>
                  <a:pt x="3317730" y="6264166"/>
                  <a:pt x="3146091" y="6270903"/>
                  <a:pt x="2974428" y="6274676"/>
                </a:cubicBezTo>
                <a:lnTo>
                  <a:pt x="2532993" y="6285186"/>
                </a:lnTo>
                <a:cubicBezTo>
                  <a:pt x="2249753" y="6379605"/>
                  <a:pt x="2489096" y="6303803"/>
                  <a:pt x="1702676" y="6274676"/>
                </a:cubicBezTo>
                <a:cubicBezTo>
                  <a:pt x="1638716" y="6272307"/>
                  <a:pt x="1667410" y="6263419"/>
                  <a:pt x="1618593" y="6253655"/>
                </a:cubicBezTo>
                <a:cubicBezTo>
                  <a:pt x="1594301" y="6248797"/>
                  <a:pt x="1569545" y="6246648"/>
                  <a:pt x="1545021" y="6243145"/>
                </a:cubicBezTo>
                <a:lnTo>
                  <a:pt x="945931" y="6253655"/>
                </a:lnTo>
                <a:cubicBezTo>
                  <a:pt x="924631" y="6254331"/>
                  <a:pt x="904049" y="6261813"/>
                  <a:pt x="882869" y="6264166"/>
                </a:cubicBezTo>
                <a:cubicBezTo>
                  <a:pt x="419865" y="6315612"/>
                  <a:pt x="1005313" y="6243606"/>
                  <a:pt x="672662" y="6285186"/>
                </a:cubicBezTo>
                <a:cubicBezTo>
                  <a:pt x="657791" y="6290143"/>
                  <a:pt x="612291" y="6306207"/>
                  <a:pt x="599090" y="6306207"/>
                </a:cubicBezTo>
                <a:cubicBezTo>
                  <a:pt x="525434" y="6306207"/>
                  <a:pt x="451945" y="6299200"/>
                  <a:pt x="378373" y="6295697"/>
                </a:cubicBezTo>
                <a:cubicBezTo>
                  <a:pt x="280276" y="6299200"/>
                  <a:pt x="182039" y="6299887"/>
                  <a:pt x="84083" y="6306207"/>
                </a:cubicBezTo>
                <a:cubicBezTo>
                  <a:pt x="73027" y="6306920"/>
                  <a:pt x="63545" y="6315343"/>
                  <a:pt x="52552" y="6316717"/>
                </a:cubicBezTo>
                <a:cubicBezTo>
                  <a:pt x="35170" y="6318890"/>
                  <a:pt x="17517" y="6316717"/>
                  <a:pt x="0" y="631671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280314" y="567559"/>
            <a:ext cx="1863796" cy="5938528"/>
          </a:xfrm>
          <a:custGeom>
            <a:avLst/>
            <a:gdLst>
              <a:gd name="connsiteX0" fmla="*/ 3465 w 1863796"/>
              <a:gd name="connsiteY0" fmla="*/ 0 h 5938528"/>
              <a:gd name="connsiteX1" fmla="*/ 45507 w 1863796"/>
              <a:gd name="connsiteY1" fmla="*/ 52551 h 5938528"/>
              <a:gd name="connsiteX2" fmla="*/ 24486 w 1863796"/>
              <a:gd name="connsiteY2" fmla="*/ 641131 h 5938528"/>
              <a:gd name="connsiteX3" fmla="*/ 34996 w 1863796"/>
              <a:gd name="connsiteY3" fmla="*/ 756744 h 5938528"/>
              <a:gd name="connsiteX4" fmla="*/ 66527 w 1863796"/>
              <a:gd name="connsiteY4" fmla="*/ 788275 h 5938528"/>
              <a:gd name="connsiteX5" fmla="*/ 77038 w 1863796"/>
              <a:gd name="connsiteY5" fmla="*/ 819807 h 5938528"/>
              <a:gd name="connsiteX6" fmla="*/ 98058 w 1863796"/>
              <a:gd name="connsiteY6" fmla="*/ 851338 h 5938528"/>
              <a:gd name="connsiteX7" fmla="*/ 119079 w 1863796"/>
              <a:gd name="connsiteY7" fmla="*/ 914400 h 5938528"/>
              <a:gd name="connsiteX8" fmla="*/ 108569 w 1863796"/>
              <a:gd name="connsiteY8" fmla="*/ 1072055 h 5938528"/>
              <a:gd name="connsiteX9" fmla="*/ 87548 w 1863796"/>
              <a:gd name="connsiteY9" fmla="*/ 1156138 h 5938528"/>
              <a:gd name="connsiteX10" fmla="*/ 77038 w 1863796"/>
              <a:gd name="connsiteY10" fmla="*/ 1208689 h 5938528"/>
              <a:gd name="connsiteX11" fmla="*/ 45507 w 1863796"/>
              <a:gd name="connsiteY11" fmla="*/ 1334813 h 5938528"/>
              <a:gd name="connsiteX12" fmla="*/ 34996 w 1863796"/>
              <a:gd name="connsiteY12" fmla="*/ 1397875 h 5938528"/>
              <a:gd name="connsiteX13" fmla="*/ 13976 w 1863796"/>
              <a:gd name="connsiteY13" fmla="*/ 1660634 h 5938528"/>
              <a:gd name="connsiteX14" fmla="*/ 3465 w 1863796"/>
              <a:gd name="connsiteY14" fmla="*/ 1692165 h 5938528"/>
              <a:gd name="connsiteX15" fmla="*/ 13976 w 1863796"/>
              <a:gd name="connsiteY15" fmla="*/ 1902372 h 5938528"/>
              <a:gd name="connsiteX16" fmla="*/ 34996 w 1863796"/>
              <a:gd name="connsiteY16" fmla="*/ 2165131 h 5938528"/>
              <a:gd name="connsiteX17" fmla="*/ 45507 w 1863796"/>
              <a:gd name="connsiteY17" fmla="*/ 3069020 h 5938528"/>
              <a:gd name="connsiteX18" fmla="*/ 87548 w 1863796"/>
              <a:gd name="connsiteY18" fmla="*/ 3090041 h 5938528"/>
              <a:gd name="connsiteX19" fmla="*/ 108569 w 1863796"/>
              <a:gd name="connsiteY19" fmla="*/ 3132082 h 5938528"/>
              <a:gd name="connsiteX20" fmla="*/ 66527 w 1863796"/>
              <a:gd name="connsiteY20" fmla="*/ 3226675 h 5938528"/>
              <a:gd name="connsiteX21" fmla="*/ 56017 w 1863796"/>
              <a:gd name="connsiteY21" fmla="*/ 3258207 h 5938528"/>
              <a:gd name="connsiteX22" fmla="*/ 34996 w 1863796"/>
              <a:gd name="connsiteY22" fmla="*/ 3394841 h 5938528"/>
              <a:gd name="connsiteX23" fmla="*/ 24486 w 1863796"/>
              <a:gd name="connsiteY23" fmla="*/ 3520965 h 5938528"/>
              <a:gd name="connsiteX24" fmla="*/ 13976 w 1863796"/>
              <a:gd name="connsiteY24" fmla="*/ 3584027 h 5938528"/>
              <a:gd name="connsiteX25" fmla="*/ 24486 w 1863796"/>
              <a:gd name="connsiteY25" fmla="*/ 4246179 h 5938528"/>
              <a:gd name="connsiteX26" fmla="*/ 34996 w 1863796"/>
              <a:gd name="connsiteY26" fmla="*/ 4309241 h 5938528"/>
              <a:gd name="connsiteX27" fmla="*/ 45507 w 1863796"/>
              <a:gd name="connsiteY27" fmla="*/ 4487917 h 5938528"/>
              <a:gd name="connsiteX28" fmla="*/ 77038 w 1863796"/>
              <a:gd name="connsiteY28" fmla="*/ 4498427 h 5938528"/>
              <a:gd name="connsiteX29" fmla="*/ 129589 w 1863796"/>
              <a:gd name="connsiteY29" fmla="*/ 4529958 h 5938528"/>
              <a:gd name="connsiteX30" fmla="*/ 119079 w 1863796"/>
              <a:gd name="connsiteY30" fmla="*/ 5108027 h 5938528"/>
              <a:gd name="connsiteX31" fmla="*/ 98058 w 1863796"/>
              <a:gd name="connsiteY31" fmla="*/ 5244662 h 5938528"/>
              <a:gd name="connsiteX32" fmla="*/ 119079 w 1863796"/>
              <a:gd name="connsiteY32" fmla="*/ 5517931 h 5938528"/>
              <a:gd name="connsiteX33" fmla="*/ 129589 w 1863796"/>
              <a:gd name="connsiteY33" fmla="*/ 5559972 h 5938528"/>
              <a:gd name="connsiteX34" fmla="*/ 171631 w 1863796"/>
              <a:gd name="connsiteY34" fmla="*/ 5633544 h 5938528"/>
              <a:gd name="connsiteX35" fmla="*/ 203162 w 1863796"/>
              <a:gd name="connsiteY35" fmla="*/ 5707117 h 5938528"/>
              <a:gd name="connsiteX36" fmla="*/ 213672 w 1863796"/>
              <a:gd name="connsiteY36" fmla="*/ 5738648 h 5938528"/>
              <a:gd name="connsiteX37" fmla="*/ 245203 w 1863796"/>
              <a:gd name="connsiteY37" fmla="*/ 5770179 h 5938528"/>
              <a:gd name="connsiteX38" fmla="*/ 266224 w 1863796"/>
              <a:gd name="connsiteY38" fmla="*/ 5812220 h 5938528"/>
              <a:gd name="connsiteX39" fmla="*/ 297755 w 1863796"/>
              <a:gd name="connsiteY39" fmla="*/ 5822731 h 5938528"/>
              <a:gd name="connsiteX40" fmla="*/ 329286 w 1863796"/>
              <a:gd name="connsiteY40" fmla="*/ 5843751 h 5938528"/>
              <a:gd name="connsiteX41" fmla="*/ 371327 w 1863796"/>
              <a:gd name="connsiteY41" fmla="*/ 5875282 h 5938528"/>
              <a:gd name="connsiteX42" fmla="*/ 423879 w 1863796"/>
              <a:gd name="connsiteY42" fmla="*/ 5885793 h 5938528"/>
              <a:gd name="connsiteX43" fmla="*/ 455410 w 1863796"/>
              <a:gd name="connsiteY43" fmla="*/ 5896303 h 5938528"/>
              <a:gd name="connsiteX44" fmla="*/ 528983 w 1863796"/>
              <a:gd name="connsiteY44" fmla="*/ 5885793 h 5938528"/>
              <a:gd name="connsiteX45" fmla="*/ 644596 w 1863796"/>
              <a:gd name="connsiteY45" fmla="*/ 5875282 h 5938528"/>
              <a:gd name="connsiteX46" fmla="*/ 728679 w 1863796"/>
              <a:gd name="connsiteY46" fmla="*/ 5854262 h 5938528"/>
              <a:gd name="connsiteX47" fmla="*/ 823272 w 1863796"/>
              <a:gd name="connsiteY47" fmla="*/ 5833241 h 5938528"/>
              <a:gd name="connsiteX48" fmla="*/ 854803 w 1863796"/>
              <a:gd name="connsiteY48" fmla="*/ 5812220 h 5938528"/>
              <a:gd name="connsiteX49" fmla="*/ 1117562 w 1863796"/>
              <a:gd name="connsiteY49" fmla="*/ 5812220 h 5938528"/>
              <a:gd name="connsiteX50" fmla="*/ 1191134 w 1863796"/>
              <a:gd name="connsiteY50" fmla="*/ 5833241 h 5938528"/>
              <a:gd name="connsiteX51" fmla="*/ 1327769 w 1863796"/>
              <a:gd name="connsiteY51" fmla="*/ 5875282 h 5938528"/>
              <a:gd name="connsiteX52" fmla="*/ 1359300 w 1863796"/>
              <a:gd name="connsiteY52" fmla="*/ 5896303 h 5938528"/>
              <a:gd name="connsiteX53" fmla="*/ 1580017 w 1863796"/>
              <a:gd name="connsiteY53" fmla="*/ 5917324 h 5938528"/>
              <a:gd name="connsiteX54" fmla="*/ 1653589 w 1863796"/>
              <a:gd name="connsiteY54" fmla="*/ 5927834 h 5938528"/>
              <a:gd name="connsiteX55" fmla="*/ 1863796 w 1863796"/>
              <a:gd name="connsiteY55" fmla="*/ 5938344 h 593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863796" h="5938528">
                <a:moveTo>
                  <a:pt x="3465" y="0"/>
                </a:moveTo>
                <a:cubicBezTo>
                  <a:pt x="27676" y="16140"/>
                  <a:pt x="45507" y="18707"/>
                  <a:pt x="45507" y="52551"/>
                </a:cubicBezTo>
                <a:cubicBezTo>
                  <a:pt x="45507" y="496490"/>
                  <a:pt x="53994" y="405056"/>
                  <a:pt x="24486" y="641131"/>
                </a:cubicBezTo>
                <a:cubicBezTo>
                  <a:pt x="27989" y="679669"/>
                  <a:pt x="24365" y="719536"/>
                  <a:pt x="34996" y="756744"/>
                </a:cubicBezTo>
                <a:cubicBezTo>
                  <a:pt x="39079" y="771036"/>
                  <a:pt x="58282" y="775908"/>
                  <a:pt x="66527" y="788275"/>
                </a:cubicBezTo>
                <a:cubicBezTo>
                  <a:pt x="72673" y="797493"/>
                  <a:pt x="72083" y="809897"/>
                  <a:pt x="77038" y="819807"/>
                </a:cubicBezTo>
                <a:cubicBezTo>
                  <a:pt x="82687" y="831105"/>
                  <a:pt x="92928" y="839795"/>
                  <a:pt x="98058" y="851338"/>
                </a:cubicBezTo>
                <a:cubicBezTo>
                  <a:pt x="107057" y="871586"/>
                  <a:pt x="119079" y="914400"/>
                  <a:pt x="119079" y="914400"/>
                </a:cubicBezTo>
                <a:cubicBezTo>
                  <a:pt x="115576" y="966952"/>
                  <a:pt x="115381" y="1019829"/>
                  <a:pt x="108569" y="1072055"/>
                </a:cubicBezTo>
                <a:cubicBezTo>
                  <a:pt x="104832" y="1100703"/>
                  <a:pt x="93214" y="1127809"/>
                  <a:pt x="87548" y="1156138"/>
                </a:cubicBezTo>
                <a:cubicBezTo>
                  <a:pt x="84045" y="1173655"/>
                  <a:pt x="81130" y="1191300"/>
                  <a:pt x="77038" y="1208689"/>
                </a:cubicBezTo>
                <a:cubicBezTo>
                  <a:pt x="67113" y="1250872"/>
                  <a:pt x="52632" y="1292067"/>
                  <a:pt x="45507" y="1334813"/>
                </a:cubicBezTo>
                <a:lnTo>
                  <a:pt x="34996" y="1397875"/>
                </a:lnTo>
                <a:cubicBezTo>
                  <a:pt x="30738" y="1474516"/>
                  <a:pt x="30427" y="1578383"/>
                  <a:pt x="13976" y="1660634"/>
                </a:cubicBezTo>
                <a:cubicBezTo>
                  <a:pt x="11803" y="1671498"/>
                  <a:pt x="6969" y="1681655"/>
                  <a:pt x="3465" y="1692165"/>
                </a:cubicBezTo>
                <a:cubicBezTo>
                  <a:pt x="6969" y="1762234"/>
                  <a:pt x="10639" y="1832295"/>
                  <a:pt x="13976" y="1902372"/>
                </a:cubicBezTo>
                <a:cubicBezTo>
                  <a:pt x="25602" y="2146505"/>
                  <a:pt x="0" y="2060140"/>
                  <a:pt x="34996" y="2165131"/>
                </a:cubicBezTo>
                <a:cubicBezTo>
                  <a:pt x="38500" y="2466427"/>
                  <a:pt x="28414" y="2768188"/>
                  <a:pt x="45507" y="3069020"/>
                </a:cubicBezTo>
                <a:cubicBezTo>
                  <a:pt x="46396" y="3084663"/>
                  <a:pt x="76469" y="3078962"/>
                  <a:pt x="87548" y="3090041"/>
                </a:cubicBezTo>
                <a:cubicBezTo>
                  <a:pt x="98627" y="3101120"/>
                  <a:pt x="101562" y="3118068"/>
                  <a:pt x="108569" y="3132082"/>
                </a:cubicBezTo>
                <a:cubicBezTo>
                  <a:pt x="84686" y="3179848"/>
                  <a:pt x="86654" y="3173003"/>
                  <a:pt x="66527" y="3226675"/>
                </a:cubicBezTo>
                <a:cubicBezTo>
                  <a:pt x="62637" y="3237049"/>
                  <a:pt x="58704" y="3247459"/>
                  <a:pt x="56017" y="3258207"/>
                </a:cubicBezTo>
                <a:cubicBezTo>
                  <a:pt x="45326" y="3300972"/>
                  <a:pt x="39250" y="3352299"/>
                  <a:pt x="34996" y="3394841"/>
                </a:cubicBezTo>
                <a:cubicBezTo>
                  <a:pt x="30798" y="3436819"/>
                  <a:pt x="29145" y="3479036"/>
                  <a:pt x="24486" y="3520965"/>
                </a:cubicBezTo>
                <a:cubicBezTo>
                  <a:pt x="22133" y="3542145"/>
                  <a:pt x="17479" y="3563006"/>
                  <a:pt x="13976" y="3584027"/>
                </a:cubicBezTo>
                <a:cubicBezTo>
                  <a:pt x="17479" y="3804744"/>
                  <a:pt x="18090" y="4025527"/>
                  <a:pt x="24486" y="4246179"/>
                </a:cubicBezTo>
                <a:cubicBezTo>
                  <a:pt x="25103" y="4267481"/>
                  <a:pt x="33150" y="4288011"/>
                  <a:pt x="34996" y="4309241"/>
                </a:cubicBezTo>
                <a:cubicBezTo>
                  <a:pt x="40165" y="4368678"/>
                  <a:pt x="32564" y="4429676"/>
                  <a:pt x="45507" y="4487917"/>
                </a:cubicBezTo>
                <a:cubicBezTo>
                  <a:pt x="47910" y="4498732"/>
                  <a:pt x="67129" y="4493472"/>
                  <a:pt x="77038" y="4498427"/>
                </a:cubicBezTo>
                <a:cubicBezTo>
                  <a:pt x="95310" y="4507563"/>
                  <a:pt x="112072" y="4519448"/>
                  <a:pt x="129589" y="4529958"/>
                </a:cubicBezTo>
                <a:cubicBezTo>
                  <a:pt x="126086" y="4722648"/>
                  <a:pt x="125098" y="4915400"/>
                  <a:pt x="119079" y="5108027"/>
                </a:cubicBezTo>
                <a:cubicBezTo>
                  <a:pt x="116917" y="5177205"/>
                  <a:pt x="111736" y="5189952"/>
                  <a:pt x="98058" y="5244662"/>
                </a:cubicBezTo>
                <a:cubicBezTo>
                  <a:pt x="106300" y="5417740"/>
                  <a:pt x="94881" y="5409036"/>
                  <a:pt x="119079" y="5517931"/>
                </a:cubicBezTo>
                <a:cubicBezTo>
                  <a:pt x="122212" y="5532032"/>
                  <a:pt x="124517" y="5546447"/>
                  <a:pt x="129589" y="5559972"/>
                </a:cubicBezTo>
                <a:cubicBezTo>
                  <a:pt x="141019" y="5590451"/>
                  <a:pt x="154207" y="5607408"/>
                  <a:pt x="171631" y="5633544"/>
                </a:cubicBezTo>
                <a:cubicBezTo>
                  <a:pt x="193505" y="5721043"/>
                  <a:pt x="166870" y="5634533"/>
                  <a:pt x="203162" y="5707117"/>
                </a:cubicBezTo>
                <a:cubicBezTo>
                  <a:pt x="208117" y="5717026"/>
                  <a:pt x="207527" y="5729430"/>
                  <a:pt x="213672" y="5738648"/>
                </a:cubicBezTo>
                <a:cubicBezTo>
                  <a:pt x="221917" y="5751016"/>
                  <a:pt x="236563" y="5758084"/>
                  <a:pt x="245203" y="5770179"/>
                </a:cubicBezTo>
                <a:cubicBezTo>
                  <a:pt x="254310" y="5782928"/>
                  <a:pt x="255145" y="5801141"/>
                  <a:pt x="266224" y="5812220"/>
                </a:cubicBezTo>
                <a:cubicBezTo>
                  <a:pt x="274058" y="5820054"/>
                  <a:pt x="287846" y="5817776"/>
                  <a:pt x="297755" y="5822731"/>
                </a:cubicBezTo>
                <a:cubicBezTo>
                  <a:pt x="309053" y="5828380"/>
                  <a:pt x="319007" y="5836409"/>
                  <a:pt x="329286" y="5843751"/>
                </a:cubicBezTo>
                <a:cubicBezTo>
                  <a:pt x="343540" y="5853933"/>
                  <a:pt x="355320" y="5868168"/>
                  <a:pt x="371327" y="5875282"/>
                </a:cubicBezTo>
                <a:cubicBezTo>
                  <a:pt x="387652" y="5882537"/>
                  <a:pt x="406548" y="5881460"/>
                  <a:pt x="423879" y="5885793"/>
                </a:cubicBezTo>
                <a:cubicBezTo>
                  <a:pt x="434627" y="5888480"/>
                  <a:pt x="444900" y="5892800"/>
                  <a:pt x="455410" y="5896303"/>
                </a:cubicBezTo>
                <a:cubicBezTo>
                  <a:pt x="479934" y="5892800"/>
                  <a:pt x="504361" y="5888529"/>
                  <a:pt x="528983" y="5885793"/>
                </a:cubicBezTo>
                <a:cubicBezTo>
                  <a:pt x="567443" y="5881520"/>
                  <a:pt x="606198" y="5880082"/>
                  <a:pt x="644596" y="5875282"/>
                </a:cubicBezTo>
                <a:cubicBezTo>
                  <a:pt x="748423" y="5862303"/>
                  <a:pt x="655139" y="5870605"/>
                  <a:pt x="728679" y="5854262"/>
                </a:cubicBezTo>
                <a:cubicBezTo>
                  <a:pt x="839664" y="5829598"/>
                  <a:pt x="752291" y="5856901"/>
                  <a:pt x="823272" y="5833241"/>
                </a:cubicBezTo>
                <a:cubicBezTo>
                  <a:pt x="833782" y="5826234"/>
                  <a:pt x="843505" y="5817869"/>
                  <a:pt x="854803" y="5812220"/>
                </a:cubicBezTo>
                <a:cubicBezTo>
                  <a:pt x="927528" y="5775857"/>
                  <a:pt x="1098137" y="5811337"/>
                  <a:pt x="1117562" y="5812220"/>
                </a:cubicBezTo>
                <a:cubicBezTo>
                  <a:pt x="1208318" y="5842474"/>
                  <a:pt x="1078993" y="5800259"/>
                  <a:pt x="1191134" y="5833241"/>
                </a:cubicBezTo>
                <a:cubicBezTo>
                  <a:pt x="1236850" y="5846687"/>
                  <a:pt x="1282224" y="5861268"/>
                  <a:pt x="1327769" y="5875282"/>
                </a:cubicBezTo>
                <a:cubicBezTo>
                  <a:pt x="1338279" y="5882289"/>
                  <a:pt x="1348002" y="5890654"/>
                  <a:pt x="1359300" y="5896303"/>
                </a:cubicBezTo>
                <a:cubicBezTo>
                  <a:pt x="1416453" y="5924880"/>
                  <a:pt x="1575287" y="5917061"/>
                  <a:pt x="1580017" y="5917324"/>
                </a:cubicBezTo>
                <a:cubicBezTo>
                  <a:pt x="1604541" y="5920827"/>
                  <a:pt x="1628889" y="5925934"/>
                  <a:pt x="1653589" y="5927834"/>
                </a:cubicBezTo>
                <a:cubicBezTo>
                  <a:pt x="1792617" y="5938528"/>
                  <a:pt x="1790001" y="5938344"/>
                  <a:pt x="1863796" y="593834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https://img1.labirint.ru/books/381351/scrn_big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7" y="3009268"/>
            <a:ext cx="6096000" cy="382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70" y="3009268"/>
            <a:ext cx="3018007" cy="3756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723" y="264071"/>
            <a:ext cx="4782553" cy="327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47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39" y="250758"/>
            <a:ext cx="11692328" cy="644577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Прямоугольник 5"/>
          <p:cNvSpPr/>
          <p:nvPr/>
        </p:nvSpPr>
        <p:spPr>
          <a:xfrm>
            <a:off x="314793" y="179883"/>
            <a:ext cx="11587397" cy="1938992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работы со сказкой Р. Киплинга «Откуда у Кита такая глотка»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(…В океане жил-был Кит-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рыбоед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 него была большая глотка, и он без разбора съедал всех, кто попадался ему на пути. Настал момент, когда в океане осталась одна единственная колючая рыбка…)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633" y="2118875"/>
            <a:ext cx="5317726" cy="428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100book.ru/b4778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893" y="2131613"/>
            <a:ext cx="3889536" cy="4284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322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49508" y="564804"/>
            <a:ext cx="11190737" cy="49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3" descr="i?id=2689676e11810cffa5a8a3ca2a710880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07" y="2568462"/>
            <a:ext cx="9499002" cy="392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65007" y="814136"/>
            <a:ext cx="96065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воспитателя главное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создать ситуацию, в которой ребенок задумается над смыслом и неоднозначностью ситуации, когда набросившийся на моряка Кит  получает в глотку решетку. Поставить перед детьми такие вопросы, которые подталкивали бы их к размышлению о добре и зле, о дальновидности, о мудрости и трусости, об умении  находить выход из трудной ситуации.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943" y="814136"/>
            <a:ext cx="2008057" cy="18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0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/>
          <p:nvPr/>
        </p:nvCxnSpPr>
        <p:spPr>
          <a:xfrm>
            <a:off x="399393" y="325821"/>
            <a:ext cx="11361683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6200000" flipH="1">
            <a:off x="10583918" y="1744717"/>
            <a:ext cx="2459421" cy="63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-2543503" y="3520965"/>
            <a:ext cx="5896303" cy="10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72662" y="6474372"/>
            <a:ext cx="4277710" cy="42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 descr="02lab0mv712699545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62" y="327408"/>
            <a:ext cx="11172498" cy="6146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451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Прямая соединительная линия 14"/>
          <p:cNvCxnSpPr/>
          <p:nvPr/>
        </p:nvCxnSpPr>
        <p:spPr>
          <a:xfrm>
            <a:off x="430924" y="378372"/>
            <a:ext cx="113196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16200000" flipH="1">
            <a:off x="10494580" y="1802524"/>
            <a:ext cx="2543503" cy="735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-157655" y="6022427"/>
            <a:ext cx="945931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472966" y="6505903"/>
            <a:ext cx="5496910" cy="105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https://jili-bili.ru/files/labirint/big/18945305lab0mv7126995458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https://jili-bili.ru/files/labirint/big/18945305lab0mv71269954587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https://jili-bili.ru/files/labirint/big/18945305lab0mv71269954587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924" y="379960"/>
            <a:ext cx="11213207" cy="615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8218842" y="666975"/>
            <a:ext cx="31735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6864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 extrusionH="76200">
            <a:bevelT prst="relaxedInset"/>
            <a:extrusionClr>
              <a:srgbClr val="FFFFFF"/>
            </a:extrusionClr>
          </a:sp3d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875" y="819150"/>
            <a:ext cx="4644782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0629" y="2551837"/>
            <a:ext cx="4506685" cy="42473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/>
              <a:t>ВОПРОСЫ ДЛЯ ОБСУЖДЕНИЯ И ТВОРЧЕСКОЕ ЗАДАНИЕ</a:t>
            </a:r>
          </a:p>
          <a:p>
            <a:endParaRPr lang="ru-RU" b="1" dirty="0" smtClean="0"/>
          </a:p>
          <a:p>
            <a:r>
              <a:rPr lang="ru-RU" b="1" dirty="0" smtClean="0"/>
              <a:t>-Когда происходят события?</a:t>
            </a:r>
          </a:p>
          <a:p>
            <a:r>
              <a:rPr lang="ru-RU" b="1" dirty="0" smtClean="0"/>
              <a:t>-Что сделал Кит?</a:t>
            </a:r>
          </a:p>
          <a:p>
            <a:r>
              <a:rPr lang="ru-RU" b="1" dirty="0" smtClean="0"/>
              <a:t>-Как автор называет слушателя сказки?</a:t>
            </a:r>
          </a:p>
          <a:p>
            <a:r>
              <a:rPr lang="ru-RU" b="1" dirty="0" smtClean="0"/>
              <a:t>-Каким ты представляешь Кита?</a:t>
            </a:r>
          </a:p>
          <a:p>
            <a:r>
              <a:rPr lang="ru-RU" b="1" dirty="0" smtClean="0"/>
              <a:t> </a:t>
            </a:r>
            <a:r>
              <a:rPr lang="ru-RU" b="1" u="sng" dirty="0" smtClean="0"/>
              <a:t>Нарисуй ответ</a:t>
            </a:r>
          </a:p>
          <a:p>
            <a:r>
              <a:rPr lang="ru-RU" b="1" dirty="0" smtClean="0"/>
              <a:t>-Что в сказке вымысел, а что – правда?</a:t>
            </a:r>
          </a:p>
          <a:p>
            <a:endParaRPr lang="ru-RU" b="1" dirty="0" smtClean="0"/>
          </a:p>
          <a:p>
            <a:r>
              <a:rPr lang="ru-RU" b="1" dirty="0" smtClean="0"/>
              <a:t>Вымысел: Кит проглотил моряка и его плот. Моряк решеткой загородил Киту горло.</a:t>
            </a:r>
          </a:p>
          <a:p>
            <a:endParaRPr lang="ru-RU" b="1" dirty="0" smtClean="0"/>
          </a:p>
          <a:p>
            <a:r>
              <a:rPr lang="ru-RU" b="1" dirty="0" smtClean="0"/>
              <a:t>Правда: Кит плавал по морю и ел рыбу. </a:t>
            </a:r>
            <a:endParaRPr lang="ru-RU" b="1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629" y="3341913"/>
            <a:ext cx="2296699" cy="173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22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64" y="236094"/>
            <a:ext cx="11819744" cy="63858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58645" y="1720840"/>
            <a:ext cx="7885355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/>
              <a:t>Реши </a:t>
            </a:r>
            <a:r>
              <a:rPr lang="ru-RU" sz="2400" b="1" u="sng" dirty="0"/>
              <a:t>кроссворд</a:t>
            </a:r>
            <a:r>
              <a:rPr lang="ru-RU" sz="2400" b="1" dirty="0"/>
              <a:t>.</a:t>
            </a:r>
          </a:p>
          <a:p>
            <a:endParaRPr lang="ru-RU" b="1" dirty="0"/>
          </a:p>
          <a:p>
            <a:r>
              <a:rPr lang="ru-RU" b="1" dirty="0"/>
              <a:t>1. Название второй станции.</a:t>
            </a:r>
          </a:p>
          <a:p>
            <a:r>
              <a:rPr lang="ru-RU" b="1" dirty="0"/>
              <a:t>2. Фамилия автора сказки.</a:t>
            </a:r>
          </a:p>
          <a:p>
            <a:r>
              <a:rPr lang="ru-RU" b="1" dirty="0"/>
              <a:t>3. Имя уцелевшей Рыбки.</a:t>
            </a:r>
          </a:p>
          <a:p>
            <a:r>
              <a:rPr lang="ru-RU" b="1" dirty="0"/>
              <a:t>4. Третья станция.</a:t>
            </a:r>
          </a:p>
          <a:p>
            <a:r>
              <a:rPr lang="ru-RU" b="1" dirty="0"/>
              <a:t>5. Станция, на которой выпрыгнул Моряк.</a:t>
            </a:r>
          </a:p>
          <a:p>
            <a:r>
              <a:rPr lang="ru-RU" b="1" dirty="0"/>
              <a:t>6. Профессия Человека.</a:t>
            </a:r>
          </a:p>
          <a:p>
            <a:r>
              <a:rPr lang="ru-RU" b="1" dirty="0"/>
              <a:t>7. Родина Моряка.</a:t>
            </a:r>
          </a:p>
          <a:p>
            <a:r>
              <a:rPr lang="ru-RU" b="1" dirty="0"/>
              <a:t>8. Название первой станции.</a:t>
            </a:r>
          </a:p>
          <a:p>
            <a:r>
              <a:rPr lang="ru-RU" b="1" dirty="0"/>
              <a:t>9. Место, куда уплыла Рыбка.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73" y="1398494"/>
            <a:ext cx="6172225" cy="3948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370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3944" y="2828836"/>
            <a:ext cx="61964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Анализируя поступок Моряка, подводим детей к выводу, что он думал о будущем (разведении рыб), что он мудрый и дальновидный. Он наказал Кита, но за наказанием скрывается забота: Кит получил возможность добывать себе пищу (планктон).</a:t>
            </a:r>
            <a:endParaRPr lang="ru-RU" sz="1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20347" y="474345"/>
            <a:ext cx="485169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Главная мысль сказки «Откуда у кита такая глотка» заключается в том, что умный и находчивый человек никогда не даст себя в обиду и сумеет подчинить себе любое животное. Моряк не только выбрался живым из пасти Кита, но еще и заставил Кита доставить его домой.</a:t>
            </a:r>
          </a:p>
          <a:p>
            <a:endParaRPr lang="ru-RU" sz="1600" b="1" dirty="0"/>
          </a:p>
          <a:p>
            <a:r>
              <a:rPr lang="ru-RU" sz="1600" b="1" dirty="0"/>
              <a:t>Сказка </a:t>
            </a:r>
            <a:r>
              <a:rPr lang="ru-RU" sz="1600" b="1" dirty="0" err="1"/>
              <a:t>Р.Киплинга</a:t>
            </a:r>
            <a:r>
              <a:rPr lang="ru-RU" sz="1600" b="1" dirty="0"/>
              <a:t> учит никогда не унывать в сложных ситуациях и своевременно пользоваться удачным моментом для решения своих проблем, как это сделал Моряк из сказки.</a:t>
            </a:r>
          </a:p>
          <a:p>
            <a:r>
              <a:rPr lang="ru-RU" sz="1600" b="1" dirty="0" smtClean="0"/>
              <a:t>Дети написали отзыв :</a:t>
            </a:r>
            <a:endParaRPr lang="ru-RU" sz="1600" b="1" dirty="0"/>
          </a:p>
          <a:p>
            <a:r>
              <a:rPr lang="ru-RU" sz="1600" b="1" dirty="0" smtClean="0"/>
              <a:t>«В </a:t>
            </a:r>
            <a:r>
              <a:rPr lang="ru-RU" sz="1600" b="1" dirty="0"/>
              <a:t>сказке «Откуда у кита такая глотка» мне понравился Моряк, который </a:t>
            </a:r>
            <a:r>
              <a:rPr lang="ru-RU" sz="1600" b="1" dirty="0" smtClean="0"/>
              <a:t>,проявив </a:t>
            </a:r>
            <a:r>
              <a:rPr lang="ru-RU" sz="1600" b="1" dirty="0"/>
              <a:t>смекалку и находчивость, спас свою жизнь и благополучно вернулся </a:t>
            </a:r>
            <a:r>
              <a:rPr lang="ru-RU" sz="1600" b="1" dirty="0" smtClean="0"/>
              <a:t>домой».</a:t>
            </a:r>
            <a:endParaRPr lang="ru-RU" sz="1600" b="1" dirty="0"/>
          </a:p>
          <a:p>
            <a:endParaRPr lang="ru-RU" sz="1600" b="1" u="sng" dirty="0"/>
          </a:p>
          <a:p>
            <a:r>
              <a:rPr lang="ru-RU" sz="1600" b="1" u="sng" dirty="0"/>
              <a:t>Какие пословицы подходят к сказке «Откуда у кита такая глотка»?</a:t>
            </a:r>
          </a:p>
          <a:p>
            <a:endParaRPr lang="ru-RU" sz="1600" b="1" u="sng" dirty="0"/>
          </a:p>
          <a:p>
            <a:r>
              <a:rPr lang="ru-RU" sz="1600" b="1" u="sng" dirty="0"/>
              <a:t>Кто не планирует свою победу, тот планирует чужую.</a:t>
            </a:r>
          </a:p>
          <a:p>
            <a:r>
              <a:rPr lang="ru-RU" sz="1600" b="1" u="sng" dirty="0"/>
              <a:t>На чужой кусок не разевай роток.</a:t>
            </a:r>
          </a:p>
          <a:p>
            <a:r>
              <a:rPr lang="ru-RU" sz="1600" b="1" u="sng" dirty="0"/>
              <a:t>Находчивого врасплох не застанешь.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632" y="745723"/>
            <a:ext cx="24765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032" y="3906054"/>
            <a:ext cx="42291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062" y="272314"/>
            <a:ext cx="2412569" cy="243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290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1332" y="2690336"/>
            <a:ext cx="662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Обмен историями, как и обмен жизненным опытом,</a:t>
            </a:r>
          </a:p>
          <a:p>
            <a:pPr algn="just"/>
            <a:r>
              <a:rPr lang="ru-RU" b="1" dirty="0"/>
              <a:t>естественная форма взаимодействия между людьми. Поэтому </a:t>
            </a:r>
            <a:r>
              <a:rPr lang="ru-RU" b="1" dirty="0" smtClean="0"/>
              <a:t>мы считаем </a:t>
            </a:r>
            <a:r>
              <a:rPr lang="ru-RU" b="1" dirty="0" err="1"/>
              <a:t>сказкотерапию</a:t>
            </a:r>
            <a:r>
              <a:rPr lang="ru-RU" b="1" dirty="0"/>
              <a:t> </a:t>
            </a:r>
            <a:r>
              <a:rPr lang="ru-RU" b="1" dirty="0" smtClean="0"/>
              <a:t>естественной </a:t>
            </a:r>
            <a:r>
              <a:rPr lang="ru-RU" b="1" dirty="0"/>
              <a:t>формой общения </a:t>
            </a:r>
            <a:r>
              <a:rPr lang="ru-RU" b="1" dirty="0" smtClean="0"/>
              <a:t>и передачи </a:t>
            </a:r>
            <a:r>
              <a:rPr lang="ru-RU" b="1" dirty="0"/>
              <a:t>опыта, органичной системой воспитания </a:t>
            </a:r>
            <a:r>
              <a:rPr lang="ru-RU" b="1" dirty="0" smtClean="0"/>
              <a:t>новых поколений. Важно не просто читать детям сказки, а </a:t>
            </a:r>
            <a:r>
              <a:rPr lang="ru-RU" b="1" dirty="0"/>
              <a:t>совместно </a:t>
            </a:r>
            <a:r>
              <a:rPr lang="ru-RU" b="1" dirty="0" smtClean="0"/>
              <a:t>размышлять, превращать анализ сказки в процесс </a:t>
            </a:r>
            <a:r>
              <a:rPr lang="ru-RU" b="1" dirty="0"/>
              <a:t>поиска </a:t>
            </a:r>
            <a:r>
              <a:rPr lang="ru-RU" b="1" dirty="0" smtClean="0"/>
              <a:t>смысла, расшифровки </a:t>
            </a:r>
            <a:r>
              <a:rPr lang="ru-RU" b="1" dirty="0"/>
              <a:t>знаний о мире и системе взаимоотношений </a:t>
            </a:r>
            <a:r>
              <a:rPr lang="ru-RU" b="1" dirty="0" smtClean="0"/>
              <a:t>в нем.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69843" y="302359"/>
            <a:ext cx="425948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Рекомендую:</a:t>
            </a:r>
          </a:p>
          <a:p>
            <a:endParaRPr lang="ru-RU" b="1" dirty="0" smtClean="0"/>
          </a:p>
          <a:p>
            <a:r>
              <a:rPr lang="ru-RU" b="1" dirty="0" err="1" smtClean="0"/>
              <a:t>Т.Д.Зинкевич</a:t>
            </a:r>
            <a:r>
              <a:rPr lang="ru-RU" b="1" dirty="0" smtClean="0"/>
              <a:t>-Евстигнеева </a:t>
            </a:r>
          </a:p>
          <a:p>
            <a:r>
              <a:rPr lang="ru-RU" b="1" dirty="0" smtClean="0"/>
              <a:t>«Практикум по </a:t>
            </a:r>
            <a:r>
              <a:rPr lang="ru-RU" b="1" dirty="0" err="1" smtClean="0"/>
              <a:t>сказкотерапии</a:t>
            </a:r>
            <a:r>
              <a:rPr lang="ru-RU" b="1" dirty="0" smtClean="0"/>
              <a:t>» </a:t>
            </a:r>
          </a:p>
          <a:p>
            <a:r>
              <a:rPr lang="ru-RU" sz="1400" dirty="0" smtClean="0"/>
              <a:t>Издательство «Речь» С-Петербург,2000</a:t>
            </a:r>
          </a:p>
          <a:p>
            <a:endParaRPr lang="ru-RU" sz="1400" dirty="0" smtClean="0"/>
          </a:p>
          <a:p>
            <a:pPr algn="just"/>
            <a:r>
              <a:rPr lang="ru-RU" b="1" dirty="0" smtClean="0"/>
              <a:t>     Это руководство, адресованное педагогам, воспитателям, психологам, родителям и др. В книге популярно рассказывается не только о том, какие виды сказок существуют, но и каким образом можно их использовать в воспитательной работе. Автор приводит примеры приемов работы по коррекции поведения  при помощи сказок.  Здесь же можно найти тексты  сказок, рекомендуемые для детей, попавших в трудную жизненную ситуацию, т.е.  подходящих для контингента нашего учреждения.</a:t>
            </a:r>
            <a:endParaRPr lang="ru-RU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692" y="302359"/>
            <a:ext cx="3310360" cy="238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42" y="302359"/>
            <a:ext cx="3075878" cy="238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899" y="4849791"/>
            <a:ext cx="3409348" cy="190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25" y="4914722"/>
            <a:ext cx="2902557" cy="1906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16465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752" y="0"/>
            <a:ext cx="4054475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48000" y="2690336"/>
            <a:ext cx="6848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/>
              <a:t>СПАСИБО ЗА ВНИМАНИЕ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30955739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861</TotalTime>
  <Words>1084</Words>
  <Application>Microsoft Office PowerPoint</Application>
  <PresentationFormat>Произвольный</PresentationFormat>
  <Paragraphs>87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VIKTORIA</dc:creator>
  <cp:lastModifiedBy>User1</cp:lastModifiedBy>
  <cp:revision>178</cp:revision>
  <dcterms:created xsi:type="dcterms:W3CDTF">2017-12-11T22:23:15Z</dcterms:created>
  <dcterms:modified xsi:type="dcterms:W3CDTF">2018-04-05T10:12:16Z</dcterms:modified>
</cp:coreProperties>
</file>