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84" r:id="rId3"/>
    <p:sldId id="289" r:id="rId4"/>
    <p:sldId id="287" r:id="rId5"/>
    <p:sldId id="288" r:id="rId6"/>
    <p:sldId id="293" r:id="rId7"/>
    <p:sldId id="294" r:id="rId8"/>
    <p:sldId id="292" r:id="rId9"/>
    <p:sldId id="295" r:id="rId10"/>
    <p:sldId id="296" r:id="rId11"/>
    <p:sldId id="297" r:id="rId12"/>
    <p:sldId id="298" r:id="rId13"/>
    <p:sldId id="299" r:id="rId14"/>
    <p:sldId id="300" r:id="rId15"/>
    <p:sldId id="301" r:id="rId16"/>
    <p:sldId id="302" r:id="rId1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0300" autoAdjust="0"/>
  </p:normalViewPr>
  <p:slideViewPr>
    <p:cSldViewPr>
      <p:cViewPr varScale="1">
        <p:scale>
          <a:sx n="80" d="100"/>
          <a:sy n="80" d="100"/>
        </p:scale>
        <p:origin x="-1188"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D5AD3F3-35BF-4E2C-85CA-B3D7BA864F89}" type="datetimeFigureOut">
              <a:rPr lang="ru-RU" smtClean="0"/>
              <a:t>11.03.2019</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0937D91-6FA2-4101-A965-AB6E53316B18}" type="slidenum">
              <a:rPr lang="ru-RU" smtClean="0"/>
              <a:t>‹#›</a:t>
            </a:fld>
            <a:endParaRPr lang="ru-RU"/>
          </a:p>
        </p:txBody>
      </p:sp>
    </p:spTree>
    <p:extLst>
      <p:ext uri="{BB962C8B-B14F-4D97-AF65-F5344CB8AC3E}">
        <p14:creationId xmlns:p14="http://schemas.microsoft.com/office/powerpoint/2010/main" val="15404051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B0937D91-6FA2-4101-A965-AB6E53316B18}" type="slidenum">
              <a:rPr lang="ru-RU" smtClean="0"/>
              <a:t>1</a:t>
            </a:fld>
            <a:endParaRPr lang="ru-RU"/>
          </a:p>
        </p:txBody>
      </p:sp>
    </p:spTree>
    <p:extLst>
      <p:ext uri="{BB962C8B-B14F-4D97-AF65-F5344CB8AC3E}">
        <p14:creationId xmlns:p14="http://schemas.microsoft.com/office/powerpoint/2010/main" val="180388668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11.03.2019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Пользовательский макет">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11.03.2019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Пользовательский макет">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11.03.2019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11.03.2019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11.03.2019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11.03.2019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11.03.2019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11.03.2019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11.03.2019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11.03.2019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11.03.2019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11.03.2019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11.03.2019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11.03.2019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60" r:id="rId2"/>
    <p:sldLayoutId id="2147483661"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1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txBox="1">
            <a:spLocks/>
          </p:cNvSpPr>
          <p:nvPr/>
        </p:nvSpPr>
        <p:spPr>
          <a:xfrm>
            <a:off x="1347738" y="764704"/>
            <a:ext cx="7200800" cy="1800200"/>
          </a:xfrm>
          <a:prstGeom prst="rect">
            <a:avLst/>
          </a:prstGeom>
          <a:solidFill>
            <a:schemeClr val="bg1"/>
          </a:solidFill>
        </p:spPr>
        <p:txBody>
          <a:bodyPr vert="horz" lIns="91440" tIns="45720" rIns="91440" bIns="45720" rtlCol="0" anchor="ctr">
            <a:noAutofit/>
          </a:bodyPr>
          <a:lstStyle/>
          <a:p>
            <a:pPr lvl="0" algn="ctr">
              <a:spcBef>
                <a:spcPct val="0"/>
              </a:spcBef>
              <a:defRPr/>
            </a:pPr>
            <a:r>
              <a:rPr kumimoji="0" lang="ru-RU" sz="2800" i="0" u="none" strike="noStrike" kern="1200" cap="none" spc="0" normalizeH="0" baseline="0" noProof="0" dirty="0" smtClean="0">
                <a:ln>
                  <a:noFill/>
                </a:ln>
                <a:solidFill>
                  <a:srgbClr val="0070C0"/>
                </a:solidFill>
                <a:effectLst/>
                <a:uLnTx/>
                <a:uFillTx/>
                <a:latin typeface="Arial Black" panose="020B0A04020102020204" pitchFamily="34" charset="0"/>
                <a:ea typeface="+mj-ea"/>
                <a:cs typeface="+mj-cs"/>
              </a:rPr>
              <a:t>Профилактика негативных </a:t>
            </a:r>
            <a:r>
              <a:rPr kumimoji="0" lang="ru-RU" sz="2800" i="0" u="none" strike="noStrike" kern="1200" cap="none" spc="0" normalizeH="0" baseline="0" noProof="0" smtClean="0">
                <a:ln>
                  <a:noFill/>
                </a:ln>
                <a:solidFill>
                  <a:srgbClr val="0070C0"/>
                </a:solidFill>
                <a:effectLst/>
                <a:uLnTx/>
                <a:uFillTx/>
                <a:latin typeface="Arial Black" panose="020B0A04020102020204" pitchFamily="34" charset="0"/>
                <a:ea typeface="+mj-ea"/>
                <a:cs typeface="+mj-cs"/>
              </a:rPr>
              <a:t>проявлений </a:t>
            </a:r>
            <a:r>
              <a:rPr kumimoji="0" lang="ru-RU" sz="2800" i="0" u="none" strike="noStrike" kern="1200" cap="none" spc="0" normalizeH="0" baseline="0" noProof="0" smtClean="0">
                <a:ln>
                  <a:noFill/>
                </a:ln>
                <a:solidFill>
                  <a:srgbClr val="0070C0"/>
                </a:solidFill>
                <a:effectLst/>
                <a:uLnTx/>
                <a:uFillTx/>
                <a:latin typeface="Arial Black" panose="020B0A04020102020204" pitchFamily="34" charset="0"/>
                <a:ea typeface="+mj-ea"/>
                <a:cs typeface="+mj-cs"/>
              </a:rPr>
              <a:t>у </a:t>
            </a:r>
            <a:r>
              <a:rPr kumimoji="0" lang="ru-RU" sz="2800" i="0" u="none" strike="noStrike" kern="1200" cap="none" spc="0" normalizeH="0" baseline="0" noProof="0" dirty="0" smtClean="0">
                <a:ln>
                  <a:noFill/>
                </a:ln>
                <a:solidFill>
                  <a:srgbClr val="0070C0"/>
                </a:solidFill>
                <a:effectLst/>
                <a:uLnTx/>
                <a:uFillTx/>
                <a:latin typeface="Arial Black" panose="020B0A04020102020204" pitchFamily="34" charset="0"/>
                <a:ea typeface="+mj-ea"/>
                <a:cs typeface="+mj-cs"/>
              </a:rPr>
              <a:t>дошкольников посредством социально значимой деятельности</a:t>
            </a:r>
            <a:endParaRPr kumimoji="0" lang="ru-RU" sz="2800" i="0" strike="noStrike" kern="1200" cap="none" spc="0" normalizeH="0" baseline="0" noProof="0" dirty="0">
              <a:ln>
                <a:noFill/>
              </a:ln>
              <a:solidFill>
                <a:srgbClr val="0070C0"/>
              </a:solidFill>
              <a:effectLst/>
              <a:uLnTx/>
              <a:uFillTx/>
              <a:latin typeface="Arial Black" panose="020B0A04020102020204" pitchFamily="34" charset="0"/>
              <a:ea typeface="+mj-ea"/>
              <a:cs typeface="+mj-cs"/>
            </a:endParaRPr>
          </a:p>
        </p:txBody>
      </p:sp>
      <p:sp>
        <p:nvSpPr>
          <p:cNvPr id="5" name="Подзаголовок 2"/>
          <p:cNvSpPr>
            <a:spLocks noGrp="1"/>
          </p:cNvSpPr>
          <p:nvPr>
            <p:ph type="subTitle" idx="1"/>
          </p:nvPr>
        </p:nvSpPr>
        <p:spPr>
          <a:xfrm>
            <a:off x="3563888" y="3212976"/>
            <a:ext cx="4320480" cy="1368152"/>
          </a:xfrm>
          <a:solidFill>
            <a:schemeClr val="accent4">
              <a:lumMod val="20000"/>
              <a:lumOff val="80000"/>
            </a:schemeClr>
          </a:solidFill>
        </p:spPr>
        <p:txBody>
          <a:bodyPr>
            <a:noAutofit/>
          </a:bodyPr>
          <a:lstStyle/>
          <a:p>
            <a:pPr algn="ctr">
              <a:spcBef>
                <a:spcPts val="0"/>
              </a:spcBef>
              <a:buNone/>
            </a:pPr>
            <a:r>
              <a:rPr lang="ru-RU" sz="2400" b="1" i="1" dirty="0" smtClean="0">
                <a:solidFill>
                  <a:srgbClr val="0070C0"/>
                </a:solidFill>
                <a:latin typeface="Times New Roman" pitchFamily="18" charset="0"/>
                <a:cs typeface="Times New Roman" pitchFamily="18" charset="0"/>
              </a:rPr>
              <a:t>Подготовила: воспитатель ОВП </a:t>
            </a:r>
            <a:r>
              <a:rPr lang="ru-RU" sz="2400" b="1" i="1" dirty="0" smtClean="0">
                <a:solidFill>
                  <a:srgbClr val="C00000"/>
                </a:solidFill>
                <a:latin typeface="Times New Roman" pitchFamily="18" charset="0"/>
                <a:cs typeface="Times New Roman" pitchFamily="18" charset="0"/>
              </a:rPr>
              <a:t>Гришина Маргарита Анатольевна</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55576" y="327406"/>
            <a:ext cx="7992888" cy="940966"/>
          </a:xfrm>
          <a:solidFill>
            <a:schemeClr val="bg1"/>
          </a:solidFill>
        </p:spPr>
        <p:txBody>
          <a:bodyPr>
            <a:normAutofit/>
          </a:bodyPr>
          <a:lstStyle/>
          <a:p>
            <a:r>
              <a:rPr lang="ru-RU" sz="1800" dirty="0">
                <a:solidFill>
                  <a:srgbClr val="C00000"/>
                </a:solidFill>
                <a:latin typeface="Arial Black" panose="020B0A04020102020204" pitchFamily="34" charset="0"/>
              </a:rPr>
              <a:t>Дошкольное детство </a:t>
            </a:r>
            <a:r>
              <a:rPr lang="ru-RU" sz="1800" dirty="0">
                <a:solidFill>
                  <a:srgbClr val="0070C0"/>
                </a:solidFill>
                <a:latin typeface="Arial Black" panose="020B0A04020102020204" pitchFamily="34" charset="0"/>
              </a:rPr>
              <a:t>- большой и ответственный период психического развития </a:t>
            </a:r>
            <a:r>
              <a:rPr lang="ru-RU" sz="1800" dirty="0" smtClean="0">
                <a:solidFill>
                  <a:srgbClr val="0070C0"/>
                </a:solidFill>
                <a:latin typeface="Arial Black" panose="020B0A04020102020204" pitchFamily="34" charset="0"/>
              </a:rPr>
              <a:t>ребенка</a:t>
            </a:r>
            <a:r>
              <a:rPr lang="ru-RU" sz="1800" dirty="0" smtClean="0">
                <a:solidFill>
                  <a:srgbClr val="0070C0"/>
                </a:solidFill>
              </a:rPr>
              <a:t> </a:t>
            </a:r>
            <a:endParaRPr lang="ru-RU" sz="1800" dirty="0">
              <a:solidFill>
                <a:srgbClr val="0070C0"/>
              </a:solidFill>
              <a:latin typeface="Arial Black" panose="020B0A04020102020204" pitchFamily="34" charset="0"/>
            </a:endParaRPr>
          </a:p>
        </p:txBody>
      </p:sp>
      <p:sp>
        <p:nvSpPr>
          <p:cNvPr id="3" name="Прямоугольник 2"/>
          <p:cNvSpPr/>
          <p:nvPr/>
        </p:nvSpPr>
        <p:spPr>
          <a:xfrm>
            <a:off x="4283968" y="1339624"/>
            <a:ext cx="4464496" cy="5047536"/>
          </a:xfrm>
          <a:prstGeom prst="rect">
            <a:avLst/>
          </a:prstGeom>
          <a:solidFill>
            <a:schemeClr val="bg1"/>
          </a:solidFill>
        </p:spPr>
        <p:txBody>
          <a:bodyPr wrap="square">
            <a:spAutoFit/>
          </a:bodyPr>
          <a:lstStyle/>
          <a:p>
            <a:pPr algn="ctr"/>
            <a:r>
              <a:rPr lang="ru-RU" sz="1600" dirty="0" smtClean="0">
                <a:solidFill>
                  <a:srgbClr val="C00000"/>
                </a:solidFill>
                <a:latin typeface="Arial Black" panose="020B0A04020102020204" pitchFamily="34" charset="0"/>
              </a:rPr>
              <a:t>   Детство </a:t>
            </a:r>
            <a:r>
              <a:rPr lang="ru-RU" sz="1600" dirty="0" smtClean="0">
                <a:latin typeface="Arial Black" panose="020B0A04020102020204" pitchFamily="34" charset="0"/>
              </a:rPr>
              <a:t>- это </a:t>
            </a:r>
            <a:r>
              <a:rPr lang="ru-RU" sz="1600" dirty="0">
                <a:latin typeface="Arial Black" panose="020B0A04020102020204" pitchFamily="34" charset="0"/>
              </a:rPr>
              <a:t>возраст первоначального фактического складывания характера. </a:t>
            </a:r>
          </a:p>
          <a:p>
            <a:pPr algn="ctr"/>
            <a:r>
              <a:rPr lang="ru-RU" sz="1600" dirty="0">
                <a:latin typeface="Arial Black" panose="020B0A04020102020204" pitchFamily="34" charset="0"/>
              </a:rPr>
              <a:t> </a:t>
            </a:r>
            <a:r>
              <a:rPr lang="ru-RU" sz="1600" dirty="0" smtClean="0">
                <a:latin typeface="Arial Black" panose="020B0A04020102020204" pitchFamily="34" charset="0"/>
              </a:rPr>
              <a:t>Активно </a:t>
            </a:r>
            <a:r>
              <a:rPr lang="ru-RU" sz="1600" dirty="0">
                <a:latin typeface="Arial Black" panose="020B0A04020102020204" pitchFamily="34" charset="0"/>
              </a:rPr>
              <a:t>усваиваются нравственные формы поведения. Нарушения любого из звеньев или механизмов психологической структуры развития дошкольников может решающим образом сказаться на всем дальнейшем ходе развития ребенка.   </a:t>
            </a:r>
            <a:r>
              <a:rPr lang="ru-RU" sz="1600" dirty="0" smtClean="0">
                <a:latin typeface="Arial Black" panose="020B0A04020102020204" pitchFamily="34" charset="0"/>
              </a:rPr>
              <a:t>Многочисленные </a:t>
            </a:r>
            <a:r>
              <a:rPr lang="ru-RU" sz="1600" dirty="0">
                <a:latin typeface="Arial Black" panose="020B0A04020102020204" pitchFamily="34" charset="0"/>
              </a:rPr>
              <a:t>факты свидетельствуют, что если соответствующие интеллектуальные или эмоциональные качества по тем или иным причинам не получают должного развития в раннем детстве, то впоследствии преодоление такого рода недостатков оказывается делом трудным, а подчас невозможным</a:t>
            </a:r>
            <a:r>
              <a:rPr lang="ru-RU" dirty="0"/>
              <a:t>.</a:t>
            </a:r>
          </a:p>
        </p:txBody>
      </p:sp>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6037" y="1196752"/>
            <a:ext cx="5926137" cy="3081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51720" y="3356992"/>
            <a:ext cx="5926137" cy="1382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821004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294560"/>
            <a:ext cx="7493147" cy="813903"/>
          </a:xfrm>
          <a:solidFill>
            <a:schemeClr val="bg1"/>
          </a:solidFill>
        </p:spPr>
        <p:txBody>
          <a:bodyPr>
            <a:normAutofit fontScale="90000"/>
          </a:bodyPr>
          <a:lstStyle/>
          <a:p>
            <a:r>
              <a:rPr lang="ru-RU" sz="2800" dirty="0">
                <a:solidFill>
                  <a:srgbClr val="0070C0"/>
                </a:solidFill>
                <a:latin typeface="Arial Black" panose="020B0A04020102020204" pitchFamily="34" charset="0"/>
              </a:rPr>
              <a:t>Асоциальные личностные проявления у дошкольников</a:t>
            </a:r>
          </a:p>
        </p:txBody>
      </p:sp>
      <p:sp>
        <p:nvSpPr>
          <p:cNvPr id="3" name="Прямоугольник 2"/>
          <p:cNvSpPr/>
          <p:nvPr/>
        </p:nvSpPr>
        <p:spPr>
          <a:xfrm>
            <a:off x="5796136" y="-3957637"/>
            <a:ext cx="2736304" cy="5493812"/>
          </a:xfrm>
          <a:prstGeom prst="rect">
            <a:avLst/>
          </a:prstGeom>
        </p:spPr>
        <p:txBody>
          <a:bodyPr wrap="square">
            <a:spAutoFit/>
          </a:bodyPr>
          <a:lstStyle/>
          <a:p>
            <a:endParaRPr lang="ru-RU" sz="900" dirty="0" smtClean="0"/>
          </a:p>
          <a:p>
            <a:endParaRPr lang="ru-RU" sz="900" dirty="0"/>
          </a:p>
          <a:p>
            <a:endParaRPr lang="ru-RU" sz="900" dirty="0" smtClean="0"/>
          </a:p>
          <a:p>
            <a:endParaRPr lang="ru-RU" sz="900" dirty="0"/>
          </a:p>
          <a:p>
            <a:endParaRPr lang="ru-RU" sz="900" dirty="0" smtClean="0"/>
          </a:p>
          <a:p>
            <a:endParaRPr lang="ru-RU" sz="900" dirty="0"/>
          </a:p>
          <a:p>
            <a:endParaRPr lang="ru-RU" sz="900" dirty="0" smtClean="0"/>
          </a:p>
          <a:p>
            <a:endParaRPr lang="ru-RU" sz="900" dirty="0"/>
          </a:p>
          <a:p>
            <a:endParaRPr lang="ru-RU" sz="900" dirty="0" smtClean="0"/>
          </a:p>
          <a:p>
            <a:endParaRPr lang="ru-RU" sz="900" dirty="0"/>
          </a:p>
          <a:p>
            <a:endParaRPr lang="ru-RU" sz="900" dirty="0" smtClean="0"/>
          </a:p>
          <a:p>
            <a:endParaRPr lang="ru-RU" sz="900" dirty="0"/>
          </a:p>
          <a:p>
            <a:endParaRPr lang="ru-RU" sz="900" dirty="0" smtClean="0"/>
          </a:p>
          <a:p>
            <a:endParaRPr lang="ru-RU" sz="900" dirty="0"/>
          </a:p>
          <a:p>
            <a:endParaRPr lang="ru-RU" sz="900" dirty="0" smtClean="0"/>
          </a:p>
          <a:p>
            <a:endParaRPr lang="ru-RU" sz="900" dirty="0" smtClean="0"/>
          </a:p>
          <a:p>
            <a:endParaRPr lang="ru-RU" sz="900" dirty="0"/>
          </a:p>
          <a:p>
            <a:endParaRPr lang="ru-RU" sz="900" dirty="0" smtClean="0"/>
          </a:p>
          <a:p>
            <a:endParaRPr lang="ru-RU" sz="900" dirty="0"/>
          </a:p>
          <a:p>
            <a:endParaRPr lang="ru-RU" sz="900" dirty="0" smtClean="0"/>
          </a:p>
          <a:p>
            <a:endParaRPr lang="ru-RU" sz="900" dirty="0"/>
          </a:p>
          <a:p>
            <a:endParaRPr lang="ru-RU" sz="900" dirty="0" smtClean="0"/>
          </a:p>
          <a:p>
            <a:endParaRPr lang="ru-RU" sz="900" dirty="0"/>
          </a:p>
          <a:p>
            <a:endParaRPr lang="ru-RU" sz="900" dirty="0" smtClean="0"/>
          </a:p>
          <a:p>
            <a:endParaRPr lang="ru-RU" sz="900" dirty="0"/>
          </a:p>
          <a:p>
            <a:endParaRPr lang="ru-RU" sz="900" dirty="0" smtClean="0"/>
          </a:p>
          <a:p>
            <a:endParaRPr lang="ru-RU" sz="900" dirty="0"/>
          </a:p>
          <a:p>
            <a:endParaRPr lang="ru-RU" sz="900" dirty="0" smtClean="0"/>
          </a:p>
          <a:p>
            <a:endParaRPr lang="ru-RU" sz="900" dirty="0"/>
          </a:p>
          <a:p>
            <a:endParaRPr lang="ru-RU" sz="900" dirty="0" smtClean="0"/>
          </a:p>
          <a:p>
            <a:endParaRPr lang="ru-RU" sz="900" dirty="0"/>
          </a:p>
          <a:p>
            <a:endParaRPr lang="ru-RU" sz="900" dirty="0" smtClean="0"/>
          </a:p>
          <a:p>
            <a:endParaRPr lang="ru-RU" sz="900" dirty="0"/>
          </a:p>
          <a:p>
            <a:endParaRPr lang="ru-RU" sz="900" dirty="0" smtClean="0"/>
          </a:p>
          <a:p>
            <a:endParaRPr lang="ru-RU" sz="900" dirty="0"/>
          </a:p>
          <a:p>
            <a:endParaRPr lang="ru-RU" sz="900" dirty="0" smtClean="0"/>
          </a:p>
          <a:p>
            <a:endParaRPr lang="ru-RU" sz="900" dirty="0"/>
          </a:p>
          <a:p>
            <a:endParaRPr lang="ru-RU" sz="900" dirty="0" smtClean="0"/>
          </a:p>
          <a:p>
            <a:endParaRPr lang="ru-RU" sz="900" dirty="0"/>
          </a:p>
        </p:txBody>
      </p:sp>
      <p:sp>
        <p:nvSpPr>
          <p:cNvPr id="4" name="Прямоугольник 3"/>
          <p:cNvSpPr/>
          <p:nvPr/>
        </p:nvSpPr>
        <p:spPr>
          <a:xfrm>
            <a:off x="3419872" y="1412776"/>
            <a:ext cx="5328592" cy="646331"/>
          </a:xfrm>
          <a:prstGeom prst="rect">
            <a:avLst/>
          </a:prstGeom>
        </p:spPr>
        <p:txBody>
          <a:bodyPr wrap="square">
            <a:spAutoFit/>
          </a:bodyPr>
          <a:lstStyle/>
          <a:p>
            <a:r>
              <a:rPr lang="ru-RU" b="1" dirty="0">
                <a:latin typeface="Arial Black" panose="020B0A04020102020204" pitchFamily="34" charset="0"/>
              </a:rPr>
              <a:t> </a:t>
            </a:r>
            <a:r>
              <a:rPr lang="ru-RU" b="1" dirty="0" smtClean="0">
                <a:latin typeface="Arial Black" panose="020B0A04020102020204" pitchFamily="34" charset="0"/>
              </a:rPr>
              <a:t>      </a:t>
            </a:r>
          </a:p>
          <a:p>
            <a:r>
              <a:rPr lang="ru-RU" dirty="0" smtClean="0"/>
              <a:t> </a:t>
            </a:r>
            <a:endParaRPr lang="ru-RU" dirty="0"/>
          </a:p>
        </p:txBody>
      </p:sp>
      <p:sp>
        <p:nvSpPr>
          <p:cNvPr id="5" name="Прямоугольник 4"/>
          <p:cNvSpPr/>
          <p:nvPr/>
        </p:nvSpPr>
        <p:spPr>
          <a:xfrm>
            <a:off x="759891" y="1108463"/>
            <a:ext cx="7632848" cy="2000548"/>
          </a:xfrm>
          <a:prstGeom prst="rect">
            <a:avLst/>
          </a:prstGeom>
        </p:spPr>
        <p:txBody>
          <a:bodyPr wrap="square">
            <a:spAutoFit/>
          </a:bodyPr>
          <a:lstStyle/>
          <a:p>
            <a:r>
              <a:rPr lang="ru-RU" sz="2400" dirty="0" smtClean="0">
                <a:solidFill>
                  <a:srgbClr val="FF0000"/>
                </a:solidFill>
                <a:latin typeface="Arial Black" panose="020B0A04020102020204" pitchFamily="34" charset="0"/>
              </a:rPr>
              <a:t>    </a:t>
            </a:r>
            <a:r>
              <a:rPr lang="ru-RU" sz="2400" dirty="0" smtClean="0">
                <a:solidFill>
                  <a:srgbClr val="C00000"/>
                </a:solidFill>
                <a:latin typeface="Arial Black" panose="020B0A04020102020204" pitchFamily="34" charset="0"/>
              </a:rPr>
              <a:t>1</a:t>
            </a:r>
            <a:r>
              <a:rPr lang="ru-RU" sz="2400" dirty="0">
                <a:solidFill>
                  <a:srgbClr val="C00000"/>
                </a:solidFill>
                <a:latin typeface="Arial Black" panose="020B0A04020102020204" pitchFamily="34" charset="0"/>
              </a:rPr>
              <a:t>. </a:t>
            </a:r>
            <a:r>
              <a:rPr lang="ru-RU" sz="2400" dirty="0" smtClean="0">
                <a:solidFill>
                  <a:srgbClr val="C00000"/>
                </a:solidFill>
                <a:latin typeface="Arial Black" panose="020B0A04020102020204" pitchFamily="34" charset="0"/>
              </a:rPr>
              <a:t>Агрессивность</a:t>
            </a:r>
          </a:p>
          <a:p>
            <a:pPr algn="just"/>
            <a:r>
              <a:rPr lang="ru-RU" sz="2000" dirty="0" smtClean="0">
                <a:latin typeface="Arial Black" panose="020B0A04020102020204" pitchFamily="34" charset="0"/>
              </a:rPr>
              <a:t>       Агрессивное поведение ребенка – это крик о помощи, просьба о внимании к его внутреннему миру, в котором накопилось слишком много разрушительных эмоций. Выплёскивая их, он борется за своё психологическое выживание.</a:t>
            </a:r>
            <a:endParaRPr lang="ru-RU" sz="2000" dirty="0">
              <a:latin typeface="Arial Black" panose="020B0A04020102020204" pitchFamily="34" charset="0"/>
            </a:endParaRPr>
          </a:p>
        </p:txBody>
      </p:sp>
      <p:pic>
        <p:nvPicPr>
          <p:cNvPr id="2054"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760" y="3088083"/>
            <a:ext cx="4985498" cy="33266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395717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71600" y="480434"/>
            <a:ext cx="7056784" cy="1080121"/>
          </a:xfrm>
          <a:solidFill>
            <a:schemeClr val="bg1"/>
          </a:solidFill>
        </p:spPr>
        <p:txBody>
          <a:bodyPr>
            <a:normAutofit/>
          </a:bodyPr>
          <a:lstStyle/>
          <a:p>
            <a:r>
              <a:rPr lang="ru-RU" sz="2400" dirty="0" smtClean="0">
                <a:solidFill>
                  <a:srgbClr val="C00000"/>
                </a:solidFill>
                <a:latin typeface="Arial Black" panose="020B0A04020102020204" pitchFamily="34" charset="0"/>
              </a:rPr>
              <a:t>Социальные причины </a:t>
            </a:r>
            <a:r>
              <a:rPr lang="ru-RU" sz="2400" dirty="0" smtClean="0">
                <a:solidFill>
                  <a:srgbClr val="0070C0"/>
                </a:solidFill>
                <a:latin typeface="Arial Black" panose="020B0A04020102020204" pitchFamily="34" charset="0"/>
              </a:rPr>
              <a:t>агрессивного поведения детей</a:t>
            </a:r>
            <a:endParaRPr lang="ru-RU" sz="2400" dirty="0">
              <a:solidFill>
                <a:srgbClr val="0070C0"/>
              </a:solidFill>
              <a:latin typeface="Arial Black" panose="020B0A04020102020204" pitchFamily="34" charset="0"/>
            </a:endParaRPr>
          </a:p>
        </p:txBody>
      </p:sp>
      <p:sp>
        <p:nvSpPr>
          <p:cNvPr id="3" name="Прямоугольник 2"/>
          <p:cNvSpPr/>
          <p:nvPr/>
        </p:nvSpPr>
        <p:spPr>
          <a:xfrm flipH="1">
            <a:off x="994594" y="1556792"/>
            <a:ext cx="7033789" cy="1754326"/>
          </a:xfrm>
          <a:prstGeom prst="rect">
            <a:avLst/>
          </a:prstGeom>
          <a:solidFill>
            <a:schemeClr val="bg1"/>
          </a:solidFill>
        </p:spPr>
        <p:txBody>
          <a:bodyPr wrap="square">
            <a:spAutoFit/>
          </a:bodyPr>
          <a:lstStyle/>
          <a:p>
            <a:r>
              <a:rPr lang="ru-RU" b="1" dirty="0" smtClean="0">
                <a:latin typeface="Arial Black" panose="020B0A04020102020204" pitchFamily="34" charset="0"/>
              </a:rPr>
              <a:t>-    Неправильное воспитание в семье</a:t>
            </a:r>
          </a:p>
          <a:p>
            <a:pPr marL="342900" indent="-342900">
              <a:buFontTx/>
              <a:buChar char="-"/>
            </a:pPr>
            <a:r>
              <a:rPr lang="ru-RU" b="1" dirty="0" smtClean="0">
                <a:latin typeface="Arial Black" panose="020B0A04020102020204" pitchFamily="34" charset="0"/>
              </a:rPr>
              <a:t>Характер наказаний и поощрений</a:t>
            </a:r>
          </a:p>
          <a:p>
            <a:pPr marL="342900" indent="-342900">
              <a:buFontTx/>
              <a:buChar char="-"/>
            </a:pPr>
            <a:r>
              <a:rPr lang="ru-RU" b="1" dirty="0" smtClean="0">
                <a:latin typeface="Arial Black" panose="020B0A04020102020204" pitchFamily="34" charset="0"/>
              </a:rPr>
              <a:t>Ухудшение социальных условий жизни ребенка</a:t>
            </a:r>
          </a:p>
          <a:p>
            <a:pPr marL="342900" indent="-342900">
              <a:buFontTx/>
              <a:buChar char="-"/>
            </a:pPr>
            <a:r>
              <a:rPr lang="ru-RU" b="1" dirty="0" smtClean="0">
                <a:latin typeface="Arial Black" panose="020B0A04020102020204" pitchFamily="34" charset="0"/>
              </a:rPr>
              <a:t>Неудовлетворение потребностей в любви, </a:t>
            </a:r>
          </a:p>
          <a:p>
            <a:r>
              <a:rPr lang="ru-RU" b="1" dirty="0">
                <a:latin typeface="Arial Black" panose="020B0A04020102020204" pitchFamily="34" charset="0"/>
              </a:rPr>
              <a:t> </a:t>
            </a:r>
            <a:r>
              <a:rPr lang="ru-RU" b="1" dirty="0" smtClean="0">
                <a:latin typeface="Arial Black" panose="020B0A04020102020204" pitchFamily="34" charset="0"/>
              </a:rPr>
              <a:t>    понимании, общении, физическом и</a:t>
            </a:r>
          </a:p>
          <a:p>
            <a:r>
              <a:rPr lang="ru-RU" b="1" dirty="0">
                <a:latin typeface="Arial Black" panose="020B0A04020102020204" pitchFamily="34" charset="0"/>
              </a:rPr>
              <a:t> </a:t>
            </a:r>
            <a:r>
              <a:rPr lang="ru-RU" b="1" dirty="0" smtClean="0">
                <a:latin typeface="Arial Black" panose="020B0A04020102020204" pitchFamily="34" charset="0"/>
              </a:rPr>
              <a:t>    психологическом комфорте</a:t>
            </a:r>
            <a:endParaRPr lang="ru-RU" b="1" dirty="0">
              <a:latin typeface="Arial Black" panose="020B0A04020102020204" pitchFamily="34" charset="0"/>
            </a:endParaRPr>
          </a:p>
        </p:txBody>
      </p:sp>
      <p:pic>
        <p:nvPicPr>
          <p:cNvPr id="307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75667" y="3960126"/>
            <a:ext cx="4616813" cy="26189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8"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4005064"/>
            <a:ext cx="3960440" cy="25739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150276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1" y="404664"/>
            <a:ext cx="7488833" cy="936104"/>
          </a:xfrm>
          <a:solidFill>
            <a:schemeClr val="bg1"/>
          </a:solidFill>
        </p:spPr>
        <p:txBody>
          <a:bodyPr>
            <a:normAutofit/>
          </a:bodyPr>
          <a:lstStyle/>
          <a:p>
            <a:r>
              <a:rPr lang="ru-RU" sz="2400" dirty="0" smtClean="0">
                <a:solidFill>
                  <a:srgbClr val="C00000"/>
                </a:solidFill>
                <a:latin typeface="Arial Black" panose="020B0A04020102020204" pitchFamily="34" charset="0"/>
              </a:rPr>
              <a:t>Пути профилактики </a:t>
            </a:r>
            <a:r>
              <a:rPr lang="ru-RU" sz="2400" dirty="0" smtClean="0">
                <a:solidFill>
                  <a:srgbClr val="0070C0"/>
                </a:solidFill>
                <a:latin typeface="Arial Black" panose="020B0A04020102020204" pitchFamily="34" charset="0"/>
              </a:rPr>
              <a:t>и преодоления агрессивного поведения</a:t>
            </a:r>
            <a:endParaRPr lang="ru-RU" sz="2400" dirty="0">
              <a:solidFill>
                <a:srgbClr val="0070C0"/>
              </a:solidFill>
              <a:latin typeface="Arial Black" panose="020B0A04020102020204" pitchFamily="34" charset="0"/>
            </a:endParaRPr>
          </a:p>
        </p:txBody>
      </p:sp>
      <p:sp>
        <p:nvSpPr>
          <p:cNvPr id="3" name="Прямоугольник 2"/>
          <p:cNvSpPr/>
          <p:nvPr/>
        </p:nvSpPr>
        <p:spPr>
          <a:xfrm>
            <a:off x="899592" y="1340768"/>
            <a:ext cx="3233868" cy="3570208"/>
          </a:xfrm>
          <a:prstGeom prst="rect">
            <a:avLst/>
          </a:prstGeom>
          <a:solidFill>
            <a:schemeClr val="bg1"/>
          </a:solidFill>
        </p:spPr>
        <p:txBody>
          <a:bodyPr wrap="square">
            <a:spAutoFit/>
          </a:bodyPr>
          <a:lstStyle/>
          <a:p>
            <a:r>
              <a:rPr lang="ru-RU" dirty="0"/>
              <a:t> </a:t>
            </a:r>
            <a:r>
              <a:rPr lang="ru-RU" sz="1600" dirty="0" smtClean="0">
                <a:latin typeface="Arial Black" panose="020B0A04020102020204" pitchFamily="34" charset="0"/>
              </a:rPr>
              <a:t>1. Игровая терапия</a:t>
            </a:r>
          </a:p>
          <a:p>
            <a:endParaRPr lang="ru-RU" sz="1600" dirty="0" smtClean="0">
              <a:latin typeface="Arial Black" panose="020B0A04020102020204" pitchFamily="34" charset="0"/>
            </a:endParaRPr>
          </a:p>
          <a:p>
            <a:r>
              <a:rPr lang="ru-RU" sz="1600" b="1" dirty="0">
                <a:latin typeface="Arial Black" panose="020B0A04020102020204" pitchFamily="34" charset="0"/>
              </a:rPr>
              <a:t> </a:t>
            </a:r>
            <a:r>
              <a:rPr lang="ru-RU" sz="1600" b="1" dirty="0" smtClean="0">
                <a:latin typeface="Arial Black" panose="020B0A04020102020204" pitchFamily="34" charset="0"/>
              </a:rPr>
              <a:t>2. </a:t>
            </a:r>
            <a:r>
              <a:rPr lang="ru-RU" sz="1600" b="1" dirty="0" err="1" smtClean="0">
                <a:latin typeface="Arial Black" panose="020B0A04020102020204" pitchFamily="34" charset="0"/>
              </a:rPr>
              <a:t>Куклотерапия</a:t>
            </a:r>
            <a:endParaRPr lang="ru-RU" sz="1600" b="1" dirty="0" smtClean="0">
              <a:latin typeface="Arial Black" panose="020B0A04020102020204" pitchFamily="34" charset="0"/>
            </a:endParaRPr>
          </a:p>
          <a:p>
            <a:endParaRPr lang="ru-RU" sz="1600" b="1" dirty="0" smtClean="0">
              <a:latin typeface="Arial Black" panose="020B0A04020102020204" pitchFamily="34" charset="0"/>
            </a:endParaRPr>
          </a:p>
          <a:p>
            <a:r>
              <a:rPr lang="ru-RU" sz="1600" b="1" dirty="0" smtClean="0">
                <a:latin typeface="Arial Black" panose="020B0A04020102020204" pitchFamily="34" charset="0"/>
              </a:rPr>
              <a:t>3. Произведения детских писателей и поэтов, фольклор</a:t>
            </a:r>
          </a:p>
          <a:p>
            <a:endParaRPr lang="ru-RU" sz="1600" b="1" dirty="0" smtClean="0">
              <a:latin typeface="Arial Black" panose="020B0A04020102020204" pitchFamily="34" charset="0"/>
            </a:endParaRPr>
          </a:p>
          <a:p>
            <a:r>
              <a:rPr lang="ru-RU" sz="1600" b="1" dirty="0" smtClean="0">
                <a:latin typeface="Arial Black" panose="020B0A04020102020204" pitchFamily="34" charset="0"/>
              </a:rPr>
              <a:t>4. </a:t>
            </a:r>
            <a:r>
              <a:rPr lang="ru-RU" sz="1600" b="1" dirty="0" err="1" smtClean="0">
                <a:latin typeface="Arial Black" panose="020B0A04020102020204" pitchFamily="34" charset="0"/>
              </a:rPr>
              <a:t>Психогимнастика</a:t>
            </a:r>
            <a:endParaRPr lang="ru-RU" sz="1600" b="1" dirty="0" smtClean="0">
              <a:latin typeface="Arial Black" panose="020B0A04020102020204" pitchFamily="34" charset="0"/>
            </a:endParaRPr>
          </a:p>
          <a:p>
            <a:endParaRPr lang="ru-RU" sz="1600" b="1" dirty="0" smtClean="0">
              <a:latin typeface="Arial Black" panose="020B0A04020102020204" pitchFamily="34" charset="0"/>
            </a:endParaRPr>
          </a:p>
          <a:p>
            <a:r>
              <a:rPr lang="ru-RU" sz="1600" b="1" dirty="0" smtClean="0">
                <a:latin typeface="Arial Black" panose="020B0A04020102020204" pitchFamily="34" charset="0"/>
              </a:rPr>
              <a:t>5. Релаксация</a:t>
            </a:r>
          </a:p>
          <a:p>
            <a:endParaRPr lang="ru-RU" sz="1600" b="1" dirty="0" smtClean="0">
              <a:latin typeface="Arial Black" panose="020B0A04020102020204" pitchFamily="34" charset="0"/>
            </a:endParaRPr>
          </a:p>
          <a:p>
            <a:r>
              <a:rPr lang="ru-RU" sz="1600" b="1" dirty="0" smtClean="0">
                <a:latin typeface="Arial Black" panose="020B0A04020102020204" pitchFamily="34" charset="0"/>
              </a:rPr>
              <a:t>6. Проективное рисование</a:t>
            </a:r>
            <a:endParaRPr lang="ru-RU" sz="1600" b="1" dirty="0">
              <a:latin typeface="Arial Black" panose="020B0A04020102020204" pitchFamily="34" charset="0"/>
            </a:endParaRPr>
          </a:p>
        </p:txBody>
      </p:sp>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1960" y="1340768"/>
            <a:ext cx="3831558" cy="25543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15816" y="4077072"/>
            <a:ext cx="2976361" cy="22322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1"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30385" y="4791648"/>
            <a:ext cx="2259534" cy="15063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521790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3802434"/>
          </a:xfrm>
        </p:spPr>
        <p:txBody>
          <a:bodyPr>
            <a:normAutofit fontScale="90000"/>
          </a:bodyPr>
          <a:lstStyle/>
          <a:p>
            <a:pPr algn="l"/>
            <a:r>
              <a:rPr lang="ru-RU" sz="2400" dirty="0" smtClean="0">
                <a:solidFill>
                  <a:srgbClr val="0070C0"/>
                </a:solidFill>
                <a:latin typeface="Arial Black" panose="020B0A04020102020204" pitchFamily="34" charset="0"/>
              </a:rPr>
              <a:t/>
            </a:r>
            <a:br>
              <a:rPr lang="ru-RU" sz="2400" dirty="0" smtClean="0">
                <a:solidFill>
                  <a:srgbClr val="0070C0"/>
                </a:solidFill>
                <a:latin typeface="Arial Black" panose="020B0A04020102020204" pitchFamily="34" charset="0"/>
              </a:rPr>
            </a:br>
            <a:r>
              <a:rPr lang="ru-RU" sz="2400" dirty="0">
                <a:solidFill>
                  <a:srgbClr val="0070C0"/>
                </a:solidFill>
                <a:latin typeface="Arial Black" panose="020B0A04020102020204" pitchFamily="34" charset="0"/>
              </a:rPr>
              <a:t/>
            </a:r>
            <a:br>
              <a:rPr lang="ru-RU" sz="2400" dirty="0">
                <a:solidFill>
                  <a:srgbClr val="0070C0"/>
                </a:solidFill>
                <a:latin typeface="Arial Black" panose="020B0A04020102020204" pitchFamily="34" charset="0"/>
              </a:rPr>
            </a:br>
            <a:r>
              <a:rPr lang="ru-RU" sz="2400" dirty="0" smtClean="0">
                <a:solidFill>
                  <a:srgbClr val="0070C0"/>
                </a:solidFill>
                <a:latin typeface="Arial Black" panose="020B0A04020102020204" pitchFamily="34" charset="0"/>
              </a:rPr>
              <a:t>  </a:t>
            </a:r>
            <a:r>
              <a:rPr lang="ru-RU" sz="2400" dirty="0">
                <a:solidFill>
                  <a:srgbClr val="0070C0"/>
                </a:solidFill>
                <a:latin typeface="Arial Black" panose="020B0A04020102020204" pitchFamily="34" charset="0"/>
              </a:rPr>
              <a:t/>
            </a:r>
            <a:br>
              <a:rPr lang="ru-RU" sz="2400" dirty="0">
                <a:solidFill>
                  <a:srgbClr val="0070C0"/>
                </a:solidFill>
                <a:latin typeface="Arial Black" panose="020B0A04020102020204" pitchFamily="34" charset="0"/>
              </a:rPr>
            </a:br>
            <a:r>
              <a:rPr lang="ru-RU" sz="2400" dirty="0" smtClean="0">
                <a:solidFill>
                  <a:srgbClr val="0070C0"/>
                </a:solidFill>
                <a:latin typeface="Arial Black" panose="020B0A04020102020204" pitchFamily="34" charset="0"/>
              </a:rPr>
              <a:t>   </a:t>
            </a:r>
            <a:r>
              <a:rPr lang="ru-RU" sz="2400" dirty="0" smtClean="0">
                <a:solidFill>
                  <a:srgbClr val="C00000"/>
                </a:solidFill>
                <a:latin typeface="Arial Black" panose="020B0A04020102020204" pitchFamily="34" charset="0"/>
              </a:rPr>
              <a:t>Памятка по общению </a:t>
            </a:r>
            <a:r>
              <a:rPr lang="ru-RU" sz="2400" dirty="0" smtClean="0">
                <a:solidFill>
                  <a:srgbClr val="0070C0"/>
                </a:solidFill>
                <a:latin typeface="Arial Black" panose="020B0A04020102020204" pitchFamily="34" charset="0"/>
              </a:rPr>
              <a:t>с агрессивным ребенком</a:t>
            </a:r>
            <a:br>
              <a:rPr lang="ru-RU" sz="2400" dirty="0" smtClean="0">
                <a:solidFill>
                  <a:srgbClr val="0070C0"/>
                </a:solidFill>
                <a:latin typeface="Arial Black" panose="020B0A04020102020204" pitchFamily="34" charset="0"/>
              </a:rPr>
            </a:br>
            <a:r>
              <a:rPr lang="ru-RU" sz="2400" dirty="0" smtClean="0">
                <a:solidFill>
                  <a:srgbClr val="0070C0"/>
                </a:solidFill>
                <a:latin typeface="Arial Black" panose="020B0A04020102020204" pitchFamily="34" charset="0"/>
              </a:rPr>
              <a:t>     </a:t>
            </a:r>
            <a:r>
              <a:rPr lang="ru-RU" sz="1800" dirty="0" smtClean="0">
                <a:latin typeface="Arial Black" panose="020B0A04020102020204" pitchFamily="34" charset="0"/>
              </a:rPr>
              <a:t>1. Запрет, угрозы, повышение голоса и требование беспрекословного послушания – самые неэффективные способы преодоления агрессивности</a:t>
            </a:r>
            <a:br>
              <a:rPr lang="ru-RU" sz="1800" dirty="0" smtClean="0">
                <a:latin typeface="Arial Black" panose="020B0A04020102020204" pitchFamily="34" charset="0"/>
              </a:rPr>
            </a:br>
            <a:r>
              <a:rPr lang="ru-RU" sz="1800" dirty="0" smtClean="0">
                <a:latin typeface="Arial Black" panose="020B0A04020102020204" pitchFamily="34" charset="0"/>
              </a:rPr>
              <a:t>      2. Дать ребенку возможность выплеснуть свою агрессию (поколотить подушку, побегать, порисовать, т.е. снять напряжение)</a:t>
            </a:r>
            <a:br>
              <a:rPr lang="ru-RU" sz="1800" dirty="0" smtClean="0">
                <a:latin typeface="Arial Black" panose="020B0A04020102020204" pitchFamily="34" charset="0"/>
              </a:rPr>
            </a:br>
            <a:r>
              <a:rPr lang="ru-RU" sz="1800" dirty="0" smtClean="0">
                <a:latin typeface="Arial Black" panose="020B0A04020102020204" pitchFamily="34" charset="0"/>
              </a:rPr>
              <a:t>      3. Контроль за просмотром мультфильмов и видеоигр</a:t>
            </a:r>
            <a:br>
              <a:rPr lang="ru-RU" sz="1800" dirty="0" smtClean="0">
                <a:latin typeface="Arial Black" panose="020B0A04020102020204" pitchFamily="34" charset="0"/>
              </a:rPr>
            </a:br>
            <a:r>
              <a:rPr lang="ru-RU" sz="1800" dirty="0" smtClean="0">
                <a:latin typeface="Arial Black" panose="020B0A04020102020204" pitchFamily="34" charset="0"/>
              </a:rPr>
              <a:t>      4. Не заставлять ребенка чувствовать себя плохим, дать понять, что он хороший, его любят, но некоторые его поступки не одобряются</a:t>
            </a:r>
            <a:br>
              <a:rPr lang="ru-RU" sz="1800" dirty="0" smtClean="0">
                <a:latin typeface="Arial Black" panose="020B0A04020102020204" pitchFamily="34" charset="0"/>
              </a:rPr>
            </a:br>
            <a:r>
              <a:rPr lang="ru-RU" sz="1800" dirty="0" smtClean="0">
                <a:latin typeface="Arial Black" panose="020B0A04020102020204" pitchFamily="34" charset="0"/>
              </a:rPr>
              <a:t>      5. Личный пример поведения (без лишних при нем вспышек гнева, нелестных высказываниях и т.п.)</a:t>
            </a:r>
            <a:r>
              <a:rPr lang="ru-RU" sz="2400" dirty="0" smtClean="0">
                <a:solidFill>
                  <a:srgbClr val="0070C0"/>
                </a:solidFill>
                <a:latin typeface="Arial Black" panose="020B0A04020102020204" pitchFamily="34" charset="0"/>
              </a:rPr>
              <a:t/>
            </a:r>
            <a:br>
              <a:rPr lang="ru-RU" sz="2400" dirty="0" smtClean="0">
                <a:solidFill>
                  <a:srgbClr val="0070C0"/>
                </a:solidFill>
                <a:latin typeface="Arial Black" panose="020B0A04020102020204" pitchFamily="34" charset="0"/>
              </a:rPr>
            </a:br>
            <a:r>
              <a:rPr lang="ru-RU" sz="2400" dirty="0">
                <a:solidFill>
                  <a:srgbClr val="0070C0"/>
                </a:solidFill>
                <a:latin typeface="Arial Black" panose="020B0A04020102020204" pitchFamily="34" charset="0"/>
              </a:rPr>
              <a:t/>
            </a:r>
            <a:br>
              <a:rPr lang="ru-RU" sz="2400" dirty="0">
                <a:solidFill>
                  <a:srgbClr val="0070C0"/>
                </a:solidFill>
                <a:latin typeface="Arial Black" panose="020B0A04020102020204" pitchFamily="34" charset="0"/>
              </a:rPr>
            </a:br>
            <a:endParaRPr lang="ru-RU" sz="2400" dirty="0">
              <a:solidFill>
                <a:srgbClr val="0070C0"/>
              </a:solidFill>
              <a:latin typeface="Arial Black" panose="020B0A04020102020204" pitchFamily="34" charset="0"/>
            </a:endParaRPr>
          </a:p>
        </p:txBody>
      </p:sp>
      <p:pic>
        <p:nvPicPr>
          <p:cNvPr id="614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5816" y="4067234"/>
            <a:ext cx="3082909" cy="2675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50" name="Picture 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4073034"/>
            <a:ext cx="3096344" cy="26796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51" name="Picture 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868144" y="4067234"/>
            <a:ext cx="3024336" cy="26745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3683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400" dirty="0" smtClean="0">
                <a:solidFill>
                  <a:srgbClr val="C00000"/>
                </a:solidFill>
                <a:latin typeface="Arial Black" panose="020B0A04020102020204" pitchFamily="34" charset="0"/>
              </a:rPr>
              <a:t>2. Дух </a:t>
            </a:r>
            <a:r>
              <a:rPr lang="ru-RU" sz="2400" dirty="0">
                <a:solidFill>
                  <a:srgbClr val="C00000"/>
                </a:solidFill>
                <a:latin typeface="Arial Black" panose="020B0A04020102020204" pitchFamily="34" charset="0"/>
              </a:rPr>
              <a:t>противоречия </a:t>
            </a:r>
            <a:r>
              <a:rPr lang="ru-RU" sz="2400" dirty="0" smtClean="0">
                <a:solidFill>
                  <a:srgbClr val="C00000"/>
                </a:solidFill>
                <a:latin typeface="Arial Black" panose="020B0A04020102020204" pitchFamily="34" charset="0"/>
              </a:rPr>
              <a:t> </a:t>
            </a:r>
            <a:r>
              <a:rPr lang="ru-RU" sz="2400" dirty="0" smtClean="0">
                <a:solidFill>
                  <a:srgbClr val="0070C0"/>
                </a:solidFill>
                <a:latin typeface="Arial Black" panose="020B0A04020102020204" pitchFamily="34" charset="0"/>
              </a:rPr>
              <a:t>(непослушание)</a:t>
            </a:r>
            <a:endParaRPr lang="ru-RU" sz="2400" dirty="0">
              <a:solidFill>
                <a:srgbClr val="0070C0"/>
              </a:solidFill>
              <a:latin typeface="Arial Black" panose="020B0A04020102020204" pitchFamily="34" charset="0"/>
            </a:endParaRPr>
          </a:p>
        </p:txBody>
      </p:sp>
      <p:sp>
        <p:nvSpPr>
          <p:cNvPr id="3" name="Прямоугольник 2"/>
          <p:cNvSpPr/>
          <p:nvPr/>
        </p:nvSpPr>
        <p:spPr>
          <a:xfrm>
            <a:off x="683568" y="1196752"/>
            <a:ext cx="7992888" cy="2308324"/>
          </a:xfrm>
          <a:prstGeom prst="rect">
            <a:avLst/>
          </a:prstGeom>
        </p:spPr>
        <p:txBody>
          <a:bodyPr wrap="square">
            <a:spAutoFit/>
          </a:bodyPr>
          <a:lstStyle/>
          <a:p>
            <a:r>
              <a:rPr lang="ru-RU" sz="1600" dirty="0" smtClean="0">
                <a:solidFill>
                  <a:srgbClr val="0070C0"/>
                </a:solidFill>
                <a:latin typeface="Arial Black" panose="020B0A04020102020204" pitchFamily="34" charset="0"/>
              </a:rPr>
              <a:t>Непослуша­ние</a:t>
            </a:r>
            <a:r>
              <a:rPr lang="ru-RU" sz="1600" dirty="0" smtClean="0">
                <a:latin typeface="Arial Black" panose="020B0A04020102020204" pitchFamily="34" charset="0"/>
              </a:rPr>
              <a:t> </a:t>
            </a:r>
            <a:r>
              <a:rPr lang="ru-RU" sz="1600" dirty="0">
                <a:latin typeface="Arial Black" panose="020B0A04020102020204" pitchFamily="34" charset="0"/>
              </a:rPr>
              <a:t>— </a:t>
            </a:r>
            <a:r>
              <a:rPr lang="ru-RU" sz="1600" dirty="0" smtClean="0">
                <a:latin typeface="Arial Black" panose="020B0A04020102020204" pitchFamily="34" charset="0"/>
              </a:rPr>
              <a:t>невыполнение чьих-либо распоряжений. </a:t>
            </a:r>
          </a:p>
          <a:p>
            <a:r>
              <a:rPr lang="ru-RU" sz="1600" dirty="0" smtClean="0">
                <a:latin typeface="Arial Black" panose="020B0A04020102020204" pitchFamily="34" charset="0"/>
              </a:rPr>
              <a:t>Понятие </a:t>
            </a:r>
            <a:r>
              <a:rPr lang="ru-RU" sz="1600" dirty="0" smtClean="0">
                <a:solidFill>
                  <a:srgbClr val="C00000"/>
                </a:solidFill>
                <a:latin typeface="Arial Black" panose="020B0A04020102020204" pitchFamily="34" charset="0"/>
              </a:rPr>
              <a:t>дух противоречия </a:t>
            </a:r>
            <a:r>
              <a:rPr lang="ru-RU" sz="1600" dirty="0">
                <a:latin typeface="Arial Black" panose="020B0A04020102020204" pitchFamily="34" charset="0"/>
              </a:rPr>
              <a:t>означает, что враждебность ребенка дошла до предела и стала проявляться в постоянном желании делать все наоборот. Мы говорим — белое, он — черное, мы заявляем, что уже поздно, а он — рано, мы отмечаем: се­годня хорошая погода, он возражает — нет, отвратитель­ная. </a:t>
            </a:r>
            <a:r>
              <a:rPr lang="ru-RU" sz="1600" dirty="0" smtClean="0">
                <a:latin typeface="Arial Black" panose="020B0A04020102020204" pitchFamily="34" charset="0"/>
              </a:rPr>
              <a:t>Иметь </a:t>
            </a:r>
            <a:r>
              <a:rPr lang="ru-RU" sz="1600" dirty="0">
                <a:latin typeface="Arial Black" panose="020B0A04020102020204" pitchFamily="34" charset="0"/>
              </a:rPr>
              <a:t>дело с таким ребенком — все равно что беспрестанно воевать с ним, потому что он все время находит, против чего возразить или восстать. </a:t>
            </a:r>
          </a:p>
        </p:txBody>
      </p:sp>
      <p:pic>
        <p:nvPicPr>
          <p:cNvPr id="10243"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53657" y="3645024"/>
            <a:ext cx="4800534" cy="25202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4"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504" y="4305396"/>
            <a:ext cx="2814105" cy="25202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595819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15616" y="404664"/>
            <a:ext cx="7200800" cy="1012974"/>
          </a:xfrm>
          <a:solidFill>
            <a:schemeClr val="bg1"/>
          </a:solidFill>
        </p:spPr>
        <p:txBody>
          <a:bodyPr>
            <a:normAutofit/>
          </a:bodyPr>
          <a:lstStyle/>
          <a:p>
            <a:r>
              <a:rPr lang="ru-RU" sz="2400" dirty="0" smtClean="0">
                <a:solidFill>
                  <a:srgbClr val="C00000"/>
                </a:solidFill>
                <a:latin typeface="Arial Black" panose="020B0A04020102020204" pitchFamily="34" charset="0"/>
              </a:rPr>
              <a:t>3. Эмоциональная </a:t>
            </a:r>
            <a:r>
              <a:rPr lang="ru-RU" sz="2400" dirty="0">
                <a:solidFill>
                  <a:srgbClr val="C00000"/>
                </a:solidFill>
                <a:latin typeface="Arial Black" panose="020B0A04020102020204" pitchFamily="34" charset="0"/>
              </a:rPr>
              <a:t>неуравновешенность </a:t>
            </a:r>
          </a:p>
        </p:txBody>
      </p:sp>
      <p:sp>
        <p:nvSpPr>
          <p:cNvPr id="3" name="Прямоугольник 2"/>
          <p:cNvSpPr/>
          <p:nvPr/>
        </p:nvSpPr>
        <p:spPr>
          <a:xfrm>
            <a:off x="611560" y="1484784"/>
            <a:ext cx="8064896" cy="1815882"/>
          </a:xfrm>
          <a:prstGeom prst="rect">
            <a:avLst/>
          </a:prstGeom>
          <a:solidFill>
            <a:schemeClr val="bg1"/>
          </a:solidFill>
        </p:spPr>
        <p:txBody>
          <a:bodyPr wrap="square">
            <a:spAutoFit/>
          </a:bodyPr>
          <a:lstStyle/>
          <a:p>
            <a:r>
              <a:rPr lang="ru-RU" sz="1600" dirty="0" smtClean="0">
                <a:latin typeface="Arial Black" panose="020B0A04020102020204" pitchFamily="34" charset="0"/>
              </a:rPr>
              <a:t>        Бывает, что ребенок </a:t>
            </a:r>
            <a:r>
              <a:rPr lang="ru-RU" sz="1600" dirty="0">
                <a:latin typeface="Arial Black" panose="020B0A04020102020204" pitchFamily="34" charset="0"/>
              </a:rPr>
              <a:t>очень долго находится в подавленном со­стоянии или с ним происходят резкие и неожиданные </a:t>
            </a:r>
            <a:r>
              <a:rPr lang="ru-RU" sz="1600" dirty="0" smtClean="0">
                <a:latin typeface="Arial Black" panose="020B0A04020102020204" pitchFamily="34" charset="0"/>
              </a:rPr>
              <a:t>пе­ремены настроения. Длительное </a:t>
            </a:r>
            <a:r>
              <a:rPr lang="ru-RU" sz="1600" dirty="0">
                <a:latin typeface="Arial Black" panose="020B0A04020102020204" pitchFamily="34" charset="0"/>
              </a:rPr>
              <a:t>плохое настроение </a:t>
            </a:r>
            <a:r>
              <a:rPr lang="ru-RU" sz="1600" dirty="0" smtClean="0">
                <a:latin typeface="Arial Black" panose="020B0A04020102020204" pitchFamily="34" charset="0"/>
              </a:rPr>
              <a:t>ребенка вызвано </a:t>
            </a:r>
            <a:r>
              <a:rPr lang="ru-RU" sz="1600" dirty="0">
                <a:latin typeface="Arial Black" panose="020B0A04020102020204" pitchFamily="34" charset="0"/>
              </a:rPr>
              <a:t>тревожным состоянием из-за какого-то конкретного </a:t>
            </a:r>
            <a:endParaRPr lang="ru-RU" sz="1600" dirty="0" smtClean="0">
              <a:latin typeface="Arial Black" panose="020B0A04020102020204" pitchFamily="34" charset="0"/>
            </a:endParaRPr>
          </a:p>
          <a:p>
            <a:r>
              <a:rPr lang="ru-RU" sz="1600" dirty="0" smtClean="0">
                <a:latin typeface="Arial Black" panose="020B0A04020102020204" pitchFamily="34" charset="0"/>
              </a:rPr>
              <a:t>об­стоятельства. Лучше всего не </a:t>
            </a:r>
            <a:r>
              <a:rPr lang="ru-RU" sz="1600" dirty="0">
                <a:latin typeface="Arial Black" panose="020B0A04020102020204" pitchFamily="34" charset="0"/>
              </a:rPr>
              <a:t>придавать слишком большого зна­чения переменам </a:t>
            </a:r>
            <a:r>
              <a:rPr lang="ru-RU" sz="1600" dirty="0" smtClean="0">
                <a:latin typeface="Arial Black" panose="020B0A04020102020204" pitchFamily="34" charset="0"/>
              </a:rPr>
              <a:t>настроения ребенка и </a:t>
            </a:r>
            <a:r>
              <a:rPr lang="ru-RU" sz="1600" dirty="0">
                <a:latin typeface="Arial Black" panose="020B0A04020102020204" pitchFamily="34" charset="0"/>
              </a:rPr>
              <a:t>позволить </a:t>
            </a:r>
            <a:r>
              <a:rPr lang="ru-RU" sz="1600" dirty="0" smtClean="0">
                <a:latin typeface="Arial Black" panose="020B0A04020102020204" pitchFamily="34" charset="0"/>
              </a:rPr>
              <a:t>ему </a:t>
            </a:r>
            <a:r>
              <a:rPr lang="ru-RU" sz="1600" dirty="0">
                <a:latin typeface="Arial Black" panose="020B0A04020102020204" pitchFamily="34" charset="0"/>
              </a:rPr>
              <a:t>са­мостоятельно обрести эмоциональную </a:t>
            </a:r>
            <a:r>
              <a:rPr lang="ru-RU" sz="1600" dirty="0" smtClean="0">
                <a:latin typeface="Arial Black" panose="020B0A04020102020204" pitchFamily="34" charset="0"/>
              </a:rPr>
              <a:t>стабильность.</a:t>
            </a:r>
            <a:endParaRPr lang="ru-RU" sz="1600" dirty="0">
              <a:latin typeface="Arial Black" panose="020B0A04020102020204" pitchFamily="34" charset="0"/>
            </a:endParaRPr>
          </a:p>
        </p:txBody>
      </p:sp>
      <p:pic>
        <p:nvPicPr>
          <p:cNvPr id="922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85449" y="3300666"/>
            <a:ext cx="4775578" cy="3024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989234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400" dirty="0" smtClean="0">
                <a:solidFill>
                  <a:srgbClr val="C00000"/>
                </a:solidFill>
                <a:latin typeface="Arial Black" panose="020B0A04020102020204" pitchFamily="34" charset="0"/>
              </a:rPr>
              <a:t>4.Сквернословие</a:t>
            </a:r>
            <a:endParaRPr lang="ru-RU" sz="2400" dirty="0">
              <a:solidFill>
                <a:srgbClr val="C00000"/>
              </a:solidFill>
              <a:latin typeface="Arial Black" panose="020B0A04020102020204" pitchFamily="34" charset="0"/>
            </a:endParaRPr>
          </a:p>
        </p:txBody>
      </p:sp>
      <p:sp>
        <p:nvSpPr>
          <p:cNvPr id="3" name="Прямоугольник 2"/>
          <p:cNvSpPr/>
          <p:nvPr/>
        </p:nvSpPr>
        <p:spPr>
          <a:xfrm>
            <a:off x="611560" y="1166843"/>
            <a:ext cx="8064896" cy="1354217"/>
          </a:xfrm>
          <a:prstGeom prst="rect">
            <a:avLst/>
          </a:prstGeom>
        </p:spPr>
        <p:txBody>
          <a:bodyPr wrap="square">
            <a:spAutoFit/>
          </a:bodyPr>
          <a:lstStyle/>
          <a:p>
            <a:r>
              <a:rPr lang="ru-RU" sz="1600" dirty="0" smtClean="0">
                <a:latin typeface="Arial Black" panose="020B0A04020102020204" pitchFamily="34" charset="0"/>
              </a:rPr>
              <a:t>     Почти </a:t>
            </a:r>
            <a:r>
              <a:rPr lang="ru-RU" sz="1600" dirty="0">
                <a:latin typeface="Arial Black" panose="020B0A04020102020204" pitchFamily="34" charset="0"/>
              </a:rPr>
              <a:t>все дети рано или поздно начинают говорить бран­ные слова. Детям свойственно слушать, что говорят </a:t>
            </a:r>
            <a:r>
              <a:rPr lang="ru-RU" sz="1600" dirty="0" smtClean="0">
                <a:latin typeface="Arial Black" panose="020B0A04020102020204" pitchFamily="34" charset="0"/>
              </a:rPr>
              <a:t>вокруг. </a:t>
            </a:r>
            <a:r>
              <a:rPr lang="ru-RU" sz="1600" dirty="0">
                <a:latin typeface="Arial Black" panose="020B0A04020102020204" pitchFamily="34" charset="0"/>
              </a:rPr>
              <a:t>Мы часто не видим, как сами ведем себя, не замечаем, как сами же учим ребенка некоторым выражениям. Вспомним хотя бы, что мы произнесли, когда ударили по пальцу </a:t>
            </a:r>
            <a:r>
              <a:rPr lang="ru-RU" sz="1600" dirty="0" smtClean="0">
                <a:latin typeface="Arial Black" panose="020B0A04020102020204" pitchFamily="34" charset="0"/>
              </a:rPr>
              <a:t>молотком</a:t>
            </a:r>
            <a:r>
              <a:rPr lang="ru-RU" dirty="0" smtClean="0"/>
              <a:t>…</a:t>
            </a:r>
            <a:endParaRPr lang="ru-RU" dirty="0"/>
          </a:p>
        </p:txBody>
      </p:sp>
      <p:pic>
        <p:nvPicPr>
          <p:cNvPr id="71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2708920"/>
            <a:ext cx="6120680" cy="36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812027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endParaRPr lang="ru-RU" sz="800"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476672"/>
            <a:ext cx="8424936" cy="59046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594490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3802434"/>
          </a:xfrm>
        </p:spPr>
        <p:txBody>
          <a:bodyPr>
            <a:normAutofit/>
          </a:bodyPr>
          <a:lstStyle/>
          <a:p>
            <a:pPr algn="l"/>
            <a:r>
              <a:rPr lang="ru-RU" sz="2400" dirty="0" smtClean="0">
                <a:solidFill>
                  <a:srgbClr val="0070C0"/>
                </a:solidFill>
                <a:latin typeface="Arial Black" panose="020B0A04020102020204" pitchFamily="34" charset="0"/>
              </a:rPr>
              <a:t>             </a:t>
            </a:r>
            <a:br>
              <a:rPr lang="ru-RU" sz="2400" dirty="0" smtClean="0">
                <a:solidFill>
                  <a:srgbClr val="0070C0"/>
                </a:solidFill>
                <a:latin typeface="Arial Black" panose="020B0A04020102020204" pitchFamily="34" charset="0"/>
              </a:rPr>
            </a:br>
            <a:r>
              <a:rPr lang="ru-RU" sz="2400" dirty="0">
                <a:solidFill>
                  <a:srgbClr val="0070C0"/>
                </a:solidFill>
                <a:latin typeface="Arial Black" panose="020B0A04020102020204" pitchFamily="34" charset="0"/>
              </a:rPr>
              <a:t> </a:t>
            </a:r>
            <a:r>
              <a:rPr lang="ru-RU" sz="2400" dirty="0" smtClean="0">
                <a:solidFill>
                  <a:srgbClr val="0070C0"/>
                </a:solidFill>
                <a:latin typeface="Arial Black" panose="020B0A04020102020204" pitchFamily="34" charset="0"/>
              </a:rPr>
              <a:t>                 Как избавиться от сквернословия?</a:t>
            </a:r>
            <a:br>
              <a:rPr lang="ru-RU" sz="2400" dirty="0" smtClean="0">
                <a:solidFill>
                  <a:srgbClr val="0070C0"/>
                </a:solidFill>
                <a:latin typeface="Arial Black" panose="020B0A04020102020204" pitchFamily="34" charset="0"/>
              </a:rPr>
            </a:br>
            <a:r>
              <a:rPr lang="ru-RU" sz="2400" dirty="0">
                <a:solidFill>
                  <a:srgbClr val="0070C0"/>
                </a:solidFill>
                <a:latin typeface="Arial Black" panose="020B0A04020102020204" pitchFamily="34" charset="0"/>
              </a:rPr>
              <a:t/>
            </a:r>
            <a:br>
              <a:rPr lang="ru-RU" sz="2400" dirty="0">
                <a:solidFill>
                  <a:srgbClr val="0070C0"/>
                </a:solidFill>
                <a:latin typeface="Arial Black" panose="020B0A04020102020204" pitchFamily="34" charset="0"/>
              </a:rPr>
            </a:br>
            <a:r>
              <a:rPr lang="ru-RU" sz="1600" dirty="0" smtClean="0">
                <a:solidFill>
                  <a:srgbClr val="0070C0"/>
                </a:solidFill>
                <a:latin typeface="Arial Black" panose="020B0A04020102020204" pitchFamily="34" charset="0"/>
              </a:rPr>
              <a:t>  </a:t>
            </a:r>
            <a:r>
              <a:rPr lang="ru-RU" sz="1600" dirty="0" smtClean="0">
                <a:latin typeface="Arial Black" panose="020B0A04020102020204" pitchFamily="34" charset="0"/>
              </a:rPr>
              <a:t>1. Перестать ругаться самому, использовать в своей речи как можно больше позитивных высказываний выработать отвращение к сквернословию у ребенка, объяснив, что только плохие дети говорят такие слова.</a:t>
            </a:r>
            <a:br>
              <a:rPr lang="ru-RU" sz="1600" dirty="0" smtClean="0">
                <a:latin typeface="Arial Black" panose="020B0A04020102020204" pitchFamily="34" charset="0"/>
              </a:rPr>
            </a:br>
            <a:r>
              <a:rPr lang="ru-RU" sz="1600" dirty="0" smtClean="0">
                <a:latin typeface="Arial Black" panose="020B0A04020102020204" pitchFamily="34" charset="0"/>
              </a:rPr>
              <a:t>   2. На конкретных примерах убеждать, что приятное слово действует на людей сильнее, чем самое крепкое ругательство</a:t>
            </a:r>
            <a:br>
              <a:rPr lang="ru-RU" sz="1600" dirty="0" smtClean="0">
                <a:latin typeface="Arial Black" panose="020B0A04020102020204" pitchFamily="34" charset="0"/>
              </a:rPr>
            </a:br>
            <a:r>
              <a:rPr lang="ru-RU" sz="1600" dirty="0" smtClean="0">
                <a:latin typeface="Arial Black" panose="020B0A04020102020204" pitchFamily="34" charset="0"/>
              </a:rPr>
              <a:t>   3. Читать детям русскую классическую литературу</a:t>
            </a:r>
            <a:br>
              <a:rPr lang="ru-RU" sz="1600" dirty="0" smtClean="0">
                <a:latin typeface="Arial Black" panose="020B0A04020102020204" pitchFamily="34" charset="0"/>
              </a:rPr>
            </a:br>
            <a:r>
              <a:rPr lang="ru-RU" sz="1600" dirty="0" smtClean="0">
                <a:latin typeface="Arial Black" panose="020B0A04020102020204" pitchFamily="34" charset="0"/>
              </a:rPr>
              <a:t>   4. Разучивать с детьми стихотворения, афоризмы</a:t>
            </a:r>
            <a:r>
              <a:rPr lang="ru-RU" sz="2400" dirty="0" smtClean="0">
                <a:solidFill>
                  <a:srgbClr val="0070C0"/>
                </a:solidFill>
                <a:latin typeface="Arial Black" panose="020B0A04020102020204" pitchFamily="34" charset="0"/>
              </a:rPr>
              <a:t/>
            </a:r>
            <a:br>
              <a:rPr lang="ru-RU" sz="2400" dirty="0" smtClean="0">
                <a:solidFill>
                  <a:srgbClr val="0070C0"/>
                </a:solidFill>
                <a:latin typeface="Arial Black" panose="020B0A04020102020204" pitchFamily="34" charset="0"/>
              </a:rPr>
            </a:br>
            <a:endParaRPr lang="ru-RU" sz="2400" dirty="0">
              <a:solidFill>
                <a:srgbClr val="0070C0"/>
              </a:solidFill>
              <a:latin typeface="Arial Black" panose="020B0A04020102020204" pitchFamily="34" charset="0"/>
            </a:endParaRPr>
          </a:p>
        </p:txBody>
      </p:sp>
      <p:pic>
        <p:nvPicPr>
          <p:cNvPr id="11268"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79712" y="3822439"/>
            <a:ext cx="2968924"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9"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20072" y="3822439"/>
            <a:ext cx="3250146"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870225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400" dirty="0" smtClean="0">
                <a:solidFill>
                  <a:srgbClr val="0070C0"/>
                </a:solidFill>
                <a:latin typeface="Arial Black" panose="020B0A04020102020204" pitchFamily="34" charset="0"/>
              </a:rPr>
              <a:t>5. Детская </a:t>
            </a:r>
            <a:r>
              <a:rPr lang="ru-RU" sz="2400" dirty="0">
                <a:solidFill>
                  <a:srgbClr val="0070C0"/>
                </a:solidFill>
                <a:latin typeface="Arial Black" panose="020B0A04020102020204" pitchFamily="34" charset="0"/>
              </a:rPr>
              <a:t>мастурбация </a:t>
            </a:r>
            <a:r>
              <a:rPr lang="ru-RU" sz="2400" dirty="0" smtClean="0">
                <a:solidFill>
                  <a:srgbClr val="0070C0"/>
                </a:solidFill>
                <a:latin typeface="Arial Black" panose="020B0A04020102020204" pitchFamily="34" charset="0"/>
              </a:rPr>
              <a:t> </a:t>
            </a:r>
            <a:endParaRPr lang="ru-RU" sz="2400" dirty="0">
              <a:solidFill>
                <a:srgbClr val="0070C0"/>
              </a:solidFill>
              <a:latin typeface="Arial Black" panose="020B0A04020102020204" pitchFamily="34" charset="0"/>
            </a:endParaRPr>
          </a:p>
        </p:txBody>
      </p:sp>
      <p:sp>
        <p:nvSpPr>
          <p:cNvPr id="3" name="Прямоугольник 2"/>
          <p:cNvSpPr/>
          <p:nvPr/>
        </p:nvSpPr>
        <p:spPr>
          <a:xfrm>
            <a:off x="4185012" y="1268760"/>
            <a:ext cx="4320480" cy="4616648"/>
          </a:xfrm>
          <a:prstGeom prst="rect">
            <a:avLst/>
          </a:prstGeom>
        </p:spPr>
        <p:txBody>
          <a:bodyPr wrap="square">
            <a:spAutoFit/>
          </a:bodyPr>
          <a:lstStyle/>
          <a:p>
            <a:r>
              <a:rPr lang="ru-RU" sz="800" dirty="0" smtClean="0"/>
              <a:t>     </a:t>
            </a:r>
            <a:r>
              <a:rPr lang="ru-RU" sz="1400" dirty="0" smtClean="0">
                <a:latin typeface="Arial Black" panose="020B0A04020102020204" pitchFamily="34" charset="0"/>
              </a:rPr>
              <a:t>Половой </a:t>
            </a:r>
            <a:r>
              <a:rPr lang="ru-RU" sz="1400" dirty="0">
                <a:latin typeface="Arial Black" panose="020B0A04020102020204" pitchFamily="34" charset="0"/>
              </a:rPr>
              <a:t>инстинкт у маленьких людей проявляется с самого их появления на </a:t>
            </a:r>
            <a:r>
              <a:rPr lang="ru-RU" sz="1400" dirty="0" smtClean="0">
                <a:latin typeface="Arial Black" panose="020B0A04020102020204" pitchFamily="34" charset="0"/>
              </a:rPr>
              <a:t>свет. Если </a:t>
            </a:r>
            <a:r>
              <a:rPr lang="ru-RU" sz="1400" dirty="0">
                <a:latin typeface="Arial Black" panose="020B0A04020102020204" pitchFamily="34" charset="0"/>
              </a:rPr>
              <a:t>признаки полового инстинкта дают о себе знать у </a:t>
            </a:r>
            <a:r>
              <a:rPr lang="ru-RU" sz="1400" dirty="0" smtClean="0">
                <a:latin typeface="Arial Black" panose="020B0A04020102020204" pitchFamily="34" charset="0"/>
              </a:rPr>
              <a:t>малыша</a:t>
            </a:r>
            <a:r>
              <a:rPr lang="ru-RU" sz="1400" dirty="0">
                <a:latin typeface="Arial Black" panose="020B0A04020102020204" pitchFamily="34" charset="0"/>
              </a:rPr>
              <a:t>, это еще не повод для паники. Просто </a:t>
            </a:r>
            <a:r>
              <a:rPr lang="ru-RU" sz="1400" dirty="0" smtClean="0">
                <a:latin typeface="Arial Black" panose="020B0A04020102020204" pitchFamily="34" charset="0"/>
              </a:rPr>
              <a:t>"</a:t>
            </a:r>
            <a:r>
              <a:rPr lang="ru-RU" sz="1400" dirty="0">
                <a:latin typeface="Arial Black" panose="020B0A04020102020204" pitchFamily="34" charset="0"/>
              </a:rPr>
              <a:t>кроха" замечательный представитель рода человеческого, к которому мы все имеем честь принадлежать. </a:t>
            </a:r>
            <a:r>
              <a:rPr lang="ru-RU" sz="1400" dirty="0" smtClean="0">
                <a:latin typeface="Arial Black" panose="020B0A04020102020204" pitchFamily="34" charset="0"/>
              </a:rPr>
              <a:t>Но воспитатель должен </a:t>
            </a:r>
            <a:r>
              <a:rPr lang="ru-RU" sz="1400" dirty="0">
                <a:latin typeface="Arial Black" panose="020B0A04020102020204" pitchFamily="34" charset="0"/>
              </a:rPr>
              <a:t>помнить </a:t>
            </a:r>
            <a:r>
              <a:rPr lang="ru-RU" sz="1400" dirty="0" smtClean="0">
                <a:latin typeface="Arial Black" panose="020B0A04020102020204" pitchFamily="34" charset="0"/>
              </a:rPr>
              <a:t>о мере</a:t>
            </a:r>
            <a:r>
              <a:rPr lang="ru-RU" sz="1400" dirty="0">
                <a:latin typeface="Arial Black" panose="020B0A04020102020204" pitchFamily="34" charset="0"/>
              </a:rPr>
              <a:t>. Полагайтесь на свои наблюдения</a:t>
            </a:r>
            <a:r>
              <a:rPr lang="ru-RU" sz="1400" dirty="0" smtClean="0">
                <a:latin typeface="Arial Black" panose="020B0A04020102020204" pitchFamily="34" charset="0"/>
              </a:rPr>
              <a:t>.</a:t>
            </a:r>
          </a:p>
          <a:p>
            <a:r>
              <a:rPr lang="ru-RU" sz="1400" dirty="0" smtClean="0">
                <a:latin typeface="Arial Black" panose="020B0A04020102020204" pitchFamily="34" charset="0"/>
              </a:rPr>
              <a:t>     Если </a:t>
            </a:r>
            <a:r>
              <a:rPr lang="ru-RU" sz="1400" dirty="0">
                <a:latin typeface="Arial Black" panose="020B0A04020102020204" pitchFamily="34" charset="0"/>
              </a:rPr>
              <a:t>ребенок, как вам кажется, не пренебрегает мастурбацией, но при этом превосходно ладит и играет со сверстниками - все в порядке. Если же он замкнут, необщителен и предпочитает находиться в этом состоянии - значит, пора </a:t>
            </a:r>
            <a:r>
              <a:rPr lang="ru-RU" sz="1400" dirty="0" smtClean="0">
                <a:latin typeface="Arial Black" panose="020B0A04020102020204" pitchFamily="34" charset="0"/>
              </a:rPr>
              <a:t>вмешаться.</a:t>
            </a:r>
            <a:r>
              <a:rPr lang="ru-RU" sz="1400" dirty="0">
                <a:latin typeface="Arial Black" panose="020B0A04020102020204" pitchFamily="34" charset="0"/>
              </a:rPr>
              <a:t> </a:t>
            </a:r>
            <a:endParaRPr lang="ru-RU" sz="1400" dirty="0" smtClean="0">
              <a:latin typeface="Arial Black" panose="020B0A04020102020204" pitchFamily="34" charset="0"/>
            </a:endParaRPr>
          </a:p>
          <a:p>
            <a:r>
              <a:rPr lang="ru-RU" sz="1400" dirty="0" smtClean="0">
                <a:solidFill>
                  <a:srgbClr val="C00000"/>
                </a:solidFill>
                <a:latin typeface="Arial Black" panose="020B0A04020102020204" pitchFamily="34" charset="0"/>
              </a:rPr>
              <a:t>      Преодоление </a:t>
            </a:r>
            <a:r>
              <a:rPr lang="ru-RU" sz="1400" dirty="0">
                <a:solidFill>
                  <a:srgbClr val="C00000"/>
                </a:solidFill>
                <a:latin typeface="Arial Black" panose="020B0A04020102020204" pitchFamily="34" charset="0"/>
              </a:rPr>
              <a:t>поведенческих нарушений у детей возможно </a:t>
            </a:r>
            <a:r>
              <a:rPr lang="ru-RU" sz="1400" dirty="0" smtClean="0">
                <a:solidFill>
                  <a:srgbClr val="C00000"/>
                </a:solidFill>
                <a:latin typeface="Arial Black" panose="020B0A04020102020204" pitchFamily="34" charset="0"/>
              </a:rPr>
              <a:t>через </a:t>
            </a:r>
            <a:r>
              <a:rPr lang="ru-RU" sz="1400" dirty="0">
                <a:solidFill>
                  <a:srgbClr val="C00000"/>
                </a:solidFill>
                <a:latin typeface="Arial Black" panose="020B0A04020102020204" pitchFamily="34" charset="0"/>
              </a:rPr>
              <a:t>организацию развивающей среды.</a:t>
            </a:r>
          </a:p>
          <a:p>
            <a:endParaRPr lang="ru-RU" sz="1400" dirty="0"/>
          </a:p>
        </p:txBody>
      </p:sp>
      <p:pic>
        <p:nvPicPr>
          <p:cNvPr id="1229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3568" y="1340768"/>
            <a:ext cx="3357428" cy="35077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100655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
            </a:r>
            <a:br>
              <a:rPr lang="ru-RU" dirty="0" smtClean="0"/>
            </a:br>
            <a:r>
              <a:rPr lang="ru-RU" sz="2700" dirty="0" smtClean="0">
                <a:solidFill>
                  <a:srgbClr val="0070C0"/>
                </a:solidFill>
                <a:latin typeface="Arial Black" panose="020B0A04020102020204" pitchFamily="34" charset="0"/>
              </a:rPr>
              <a:t>Профилактика нарушений поведения в детском возрасте</a:t>
            </a:r>
            <a:r>
              <a:rPr lang="ru-RU" dirty="0" smtClean="0"/>
              <a:t/>
            </a:r>
            <a:br>
              <a:rPr lang="ru-RU" dirty="0" smtClean="0"/>
            </a:br>
            <a:endParaRPr lang="ru-RU" dirty="0"/>
          </a:p>
        </p:txBody>
      </p:sp>
      <p:sp>
        <p:nvSpPr>
          <p:cNvPr id="3" name="Прямоугольник 2"/>
          <p:cNvSpPr/>
          <p:nvPr/>
        </p:nvSpPr>
        <p:spPr>
          <a:xfrm>
            <a:off x="899592" y="1556792"/>
            <a:ext cx="7632848" cy="3139321"/>
          </a:xfrm>
          <a:prstGeom prst="rect">
            <a:avLst/>
          </a:prstGeom>
        </p:spPr>
        <p:txBody>
          <a:bodyPr wrap="square">
            <a:spAutoFit/>
          </a:bodyPr>
          <a:lstStyle/>
          <a:p>
            <a:r>
              <a:rPr lang="ru-RU" dirty="0">
                <a:solidFill>
                  <a:srgbClr val="C00000"/>
                </a:solidFill>
                <a:latin typeface="Arial Black" panose="020B0A04020102020204" pitchFamily="34" charset="0"/>
              </a:rPr>
              <a:t>Профилактика</a:t>
            </a:r>
            <a:r>
              <a:rPr lang="ru-RU" dirty="0">
                <a:latin typeface="Arial Black" panose="020B0A04020102020204" pitchFamily="34" charset="0"/>
              </a:rPr>
              <a:t> - это комплекс упреждающих мер, направленных на предотвращение </a:t>
            </a:r>
            <a:r>
              <a:rPr lang="ru-RU" dirty="0" smtClean="0">
                <a:latin typeface="Arial Black" panose="020B0A04020102020204" pitchFamily="34" charset="0"/>
              </a:rPr>
              <a:t>нежелательного поведения. направления профилактических мероприятий:</a:t>
            </a:r>
            <a:endParaRPr lang="ru-RU" dirty="0">
              <a:latin typeface="Arial Black" panose="020B0A04020102020204" pitchFamily="34" charset="0"/>
            </a:endParaRPr>
          </a:p>
          <a:p>
            <a:r>
              <a:rPr lang="ru-RU" dirty="0">
                <a:latin typeface="Arial Black" panose="020B0A04020102020204" pitchFamily="34" charset="0"/>
              </a:rPr>
              <a:t> </a:t>
            </a:r>
            <a:r>
              <a:rPr lang="ru-RU" dirty="0" smtClean="0">
                <a:latin typeface="Arial Black" panose="020B0A04020102020204" pitchFamily="34" charset="0"/>
              </a:rPr>
              <a:t>Основные</a:t>
            </a:r>
            <a:r>
              <a:rPr lang="ru-RU" dirty="0" smtClean="0">
                <a:solidFill>
                  <a:srgbClr val="C00000"/>
                </a:solidFill>
                <a:latin typeface="Arial Black" panose="020B0A04020102020204" pitchFamily="34" charset="0"/>
              </a:rPr>
              <a:t> направления </a:t>
            </a:r>
            <a:r>
              <a:rPr lang="ru-RU" dirty="0">
                <a:latin typeface="Arial Black" panose="020B0A04020102020204" pitchFamily="34" charset="0"/>
              </a:rPr>
              <a:t>профилактических мероприятий:</a:t>
            </a:r>
          </a:p>
          <a:p>
            <a:r>
              <a:rPr lang="ru-RU" dirty="0">
                <a:latin typeface="Arial Black" panose="020B0A04020102020204" pitchFamily="34" charset="0"/>
              </a:rPr>
              <a:t>· Построение отношений с воспитателями и </a:t>
            </a:r>
            <a:r>
              <a:rPr lang="ru-RU" dirty="0" smtClean="0">
                <a:latin typeface="Arial Black" panose="020B0A04020102020204" pitchFamily="34" charset="0"/>
              </a:rPr>
              <a:t>педагогами</a:t>
            </a:r>
            <a:endParaRPr lang="ru-RU" dirty="0">
              <a:latin typeface="Arial Black" panose="020B0A04020102020204" pitchFamily="34" charset="0"/>
            </a:endParaRPr>
          </a:p>
          <a:p>
            <a:r>
              <a:rPr lang="ru-RU" dirty="0">
                <a:latin typeface="Arial Black" panose="020B0A04020102020204" pitchFamily="34" charset="0"/>
              </a:rPr>
              <a:t>· Оптимизация детско-родительских </a:t>
            </a:r>
            <a:r>
              <a:rPr lang="ru-RU" dirty="0" smtClean="0">
                <a:latin typeface="Arial Black" panose="020B0A04020102020204" pitchFamily="34" charset="0"/>
              </a:rPr>
              <a:t>отношений</a:t>
            </a:r>
            <a:endParaRPr lang="ru-RU" dirty="0">
              <a:latin typeface="Arial Black" panose="020B0A04020102020204" pitchFamily="34" charset="0"/>
            </a:endParaRPr>
          </a:p>
          <a:p>
            <a:r>
              <a:rPr lang="ru-RU" dirty="0">
                <a:latin typeface="Arial Black" panose="020B0A04020102020204" pitchFamily="34" charset="0"/>
              </a:rPr>
              <a:t>· Организация развивающей </a:t>
            </a:r>
            <a:r>
              <a:rPr lang="ru-RU" dirty="0" smtClean="0">
                <a:latin typeface="Arial Black" panose="020B0A04020102020204" pitchFamily="34" charset="0"/>
              </a:rPr>
              <a:t>среды</a:t>
            </a:r>
            <a:endParaRPr lang="ru-RU" dirty="0">
              <a:latin typeface="Arial Black" panose="020B0A04020102020204" pitchFamily="34" charset="0"/>
            </a:endParaRPr>
          </a:p>
          <a:p>
            <a:endParaRPr lang="ru-RU" dirty="0"/>
          </a:p>
          <a:p>
            <a:r>
              <a:rPr lang="ru-RU" dirty="0"/>
              <a:t> </a:t>
            </a:r>
          </a:p>
        </p:txBody>
      </p:sp>
      <p:pic>
        <p:nvPicPr>
          <p:cNvPr id="7" name="Рисунок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95735" y="4094772"/>
            <a:ext cx="3291795" cy="2418218"/>
          </a:xfrm>
          <a:prstGeom prst="rect">
            <a:avLst/>
          </a:prstGeom>
        </p:spPr>
      </p:pic>
      <p:pic>
        <p:nvPicPr>
          <p:cNvPr id="8" name="Рисунок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21514" y="4094772"/>
            <a:ext cx="3194902" cy="2430572"/>
          </a:xfrm>
          <a:prstGeom prst="rect">
            <a:avLst/>
          </a:prstGeom>
        </p:spPr>
      </p:pic>
    </p:spTree>
    <p:extLst>
      <p:ext uri="{BB962C8B-B14F-4D97-AF65-F5344CB8AC3E}">
        <p14:creationId xmlns:p14="http://schemas.microsoft.com/office/powerpoint/2010/main" val="8277939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800" dirty="0" smtClean="0"/>
              <a:t>      </a:t>
            </a:r>
            <a:endParaRPr lang="ru-RU" sz="800" dirty="0"/>
          </a:p>
        </p:txBody>
      </p:sp>
      <p:sp>
        <p:nvSpPr>
          <p:cNvPr id="3" name="Прямоугольник 2"/>
          <p:cNvSpPr/>
          <p:nvPr/>
        </p:nvSpPr>
        <p:spPr>
          <a:xfrm>
            <a:off x="539552" y="548680"/>
            <a:ext cx="8136904" cy="2585323"/>
          </a:xfrm>
          <a:prstGeom prst="rect">
            <a:avLst/>
          </a:prstGeom>
        </p:spPr>
        <p:txBody>
          <a:bodyPr wrap="square">
            <a:spAutoFit/>
          </a:bodyPr>
          <a:lstStyle/>
          <a:p>
            <a:endParaRPr lang="ru-RU" dirty="0" smtClean="0">
              <a:latin typeface="Arial Black" panose="020B0A04020102020204" pitchFamily="34" charset="0"/>
            </a:endParaRPr>
          </a:p>
          <a:p>
            <a:pPr algn="just"/>
            <a:r>
              <a:rPr lang="ru-RU" dirty="0">
                <a:latin typeface="Arial Black" panose="020B0A04020102020204" pitchFamily="34" charset="0"/>
              </a:rPr>
              <a:t> </a:t>
            </a:r>
            <a:r>
              <a:rPr lang="ru-RU" dirty="0" smtClean="0">
                <a:latin typeface="Arial Black" panose="020B0A04020102020204" pitchFamily="34" charset="0"/>
              </a:rPr>
              <a:t>         Использование </a:t>
            </a:r>
            <a:r>
              <a:rPr lang="ru-RU" dirty="0">
                <a:latin typeface="Arial Black" panose="020B0A04020102020204" pitchFamily="34" charset="0"/>
              </a:rPr>
              <a:t>игр и экспериментирования с различными материалами, </a:t>
            </a:r>
            <a:r>
              <a:rPr lang="ru-RU" dirty="0" smtClean="0">
                <a:latin typeface="Arial Black" panose="020B0A04020102020204" pitchFamily="34" charset="0"/>
              </a:rPr>
              <a:t>музыкальным </a:t>
            </a:r>
            <a:r>
              <a:rPr lang="ru-RU" dirty="0">
                <a:latin typeface="Arial Black" panose="020B0A04020102020204" pitchFamily="34" charset="0"/>
              </a:rPr>
              <a:t>и </a:t>
            </a:r>
            <a:r>
              <a:rPr lang="ru-RU" dirty="0" smtClean="0">
                <a:latin typeface="Arial Black" panose="020B0A04020102020204" pitchFamily="34" charset="0"/>
              </a:rPr>
              <a:t>световым оформлением, специально </a:t>
            </a:r>
            <a:r>
              <a:rPr lang="ru-RU" dirty="0">
                <a:latin typeface="Arial Black" panose="020B0A04020102020204" pitchFamily="34" charset="0"/>
              </a:rPr>
              <a:t>организованное жизненное пространство в группе должно стимулировать активность ребенка, давать возможность выразить свои эмоции, проиграв их в различных ситуациях, делать его творцом своего предметного окружения и, следовательно, творцом своей личности</a:t>
            </a:r>
            <a:r>
              <a:rPr lang="ru-RU" dirty="0"/>
              <a:t>.</a:t>
            </a:r>
          </a:p>
        </p:txBody>
      </p:sp>
      <p:pic>
        <p:nvPicPr>
          <p:cNvPr id="1331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1600" y="3094278"/>
            <a:ext cx="2640293" cy="19802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31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51720" y="4581128"/>
            <a:ext cx="2629019" cy="19758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316"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67944" y="3284984"/>
            <a:ext cx="4304382" cy="28695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350459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2700" dirty="0" smtClean="0">
                <a:latin typeface="Arial Black" panose="020B0A04020102020204" pitchFamily="34" charset="0"/>
              </a:rPr>
              <a:t/>
            </a:r>
            <a:br>
              <a:rPr lang="ru-RU" sz="2700" dirty="0" smtClean="0">
                <a:latin typeface="Arial Black" panose="020B0A04020102020204" pitchFamily="34" charset="0"/>
              </a:rPr>
            </a:br>
            <a:r>
              <a:rPr lang="ru-RU" sz="2700" dirty="0">
                <a:latin typeface="Arial Black" panose="020B0A04020102020204" pitchFamily="34" charset="0"/>
              </a:rPr>
              <a:t/>
            </a:r>
            <a:br>
              <a:rPr lang="ru-RU" sz="2700" dirty="0">
                <a:latin typeface="Arial Black" panose="020B0A04020102020204" pitchFamily="34" charset="0"/>
              </a:rPr>
            </a:br>
            <a:r>
              <a:rPr lang="ru-RU" sz="2700" dirty="0" smtClean="0">
                <a:solidFill>
                  <a:srgbClr val="C00000"/>
                </a:solidFill>
                <a:latin typeface="Arial Black" panose="020B0A04020102020204" pitchFamily="34" charset="0"/>
              </a:rPr>
              <a:t>Ладони </a:t>
            </a:r>
            <a:r>
              <a:rPr lang="ru-RU" sz="2700" dirty="0">
                <a:solidFill>
                  <a:srgbClr val="C00000"/>
                </a:solidFill>
                <a:latin typeface="Arial Black" panose="020B0A04020102020204" pitchFamily="34" charset="0"/>
              </a:rPr>
              <a:t>ребенка в руки возьмем, и сердце свое для него распахнем!</a:t>
            </a:r>
            <a:r>
              <a:rPr lang="ru-RU" sz="2800" dirty="0"/>
              <a:t/>
            </a:r>
            <a:br>
              <a:rPr lang="ru-RU" sz="2800" dirty="0"/>
            </a:br>
            <a:endParaRPr lang="ru-RU" sz="2800" dirty="0">
              <a:latin typeface="Arial Black" panose="020B0A04020102020204" pitchFamily="34" charset="0"/>
            </a:endParaRPr>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720" y="1772816"/>
            <a:ext cx="6120680" cy="4464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433205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2584335"/>
          </a:xfrm>
        </p:spPr>
        <p:txBody>
          <a:bodyPr/>
          <a:lstStyle/>
          <a:p>
            <a:r>
              <a:rPr lang="ru-RU" dirty="0" smtClean="0">
                <a:latin typeface="Arial Black" panose="020B0A04020102020204" pitchFamily="34" charset="0"/>
              </a:rPr>
              <a:t>Спасибо за внимание!</a:t>
            </a:r>
            <a:endParaRPr lang="ru-RU" dirty="0">
              <a:latin typeface="Arial Black" panose="020B0A04020102020204" pitchFamily="34" charset="0"/>
            </a:endParaRPr>
          </a:p>
        </p:txBody>
      </p:sp>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95736" y="2204864"/>
            <a:ext cx="5239488" cy="3492992"/>
          </a:xfrm>
          <a:prstGeom prst="rect">
            <a:avLst/>
          </a:prstGeom>
        </p:spPr>
      </p:pic>
    </p:spTree>
    <p:extLst>
      <p:ext uri="{BB962C8B-B14F-4D97-AF65-F5344CB8AC3E}">
        <p14:creationId xmlns:p14="http://schemas.microsoft.com/office/powerpoint/2010/main" val="1875201038"/>
      </p:ext>
    </p:extLst>
  </p:cSld>
  <p:clrMapOvr>
    <a:masterClrMapping/>
  </p:clrMapOvr>
</p:sld>
</file>

<file path=ppt/theme/theme1.xml><?xml version="1.0" encoding="utf-8"?>
<a:theme xmlns:a="http://schemas.openxmlformats.org/drawingml/2006/main" name="Тема Office">
  <a:themeElements>
    <a:clrScheme name="Другая 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C00000"/>
      </a:hlink>
      <a:folHlink>
        <a:srgbClr val="FAC08F"/>
      </a:folHlink>
    </a:clrScheme>
    <a:fontScheme name="Классическая">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1786</TotalTime>
  <Words>554</Words>
  <Application>Microsoft Office PowerPoint</Application>
  <PresentationFormat>Экран (4:3)</PresentationFormat>
  <Paragraphs>94</Paragraphs>
  <Slides>16</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16</vt:i4>
      </vt:variant>
    </vt:vector>
  </HeadingPairs>
  <TitlesOfParts>
    <vt:vector size="17" baseType="lpstr">
      <vt:lpstr>Тема Office</vt:lpstr>
      <vt:lpstr>Презентация PowerPoint</vt:lpstr>
      <vt:lpstr>Дошкольное детство - большой и ответственный период психического развития ребенка </vt:lpstr>
      <vt:lpstr>Асоциальные личностные проявления у дошкольников</vt:lpstr>
      <vt:lpstr>Социальные причины агрессивного поведения детей</vt:lpstr>
      <vt:lpstr>Пути профилактики и преодоления агрессивного поведения</vt:lpstr>
      <vt:lpstr>        Памятка по общению с агрессивным ребенком      1. Запрет, угрозы, повышение голоса и требование беспрекословного послушания – самые неэффективные способы преодоления агрессивности       2. Дать ребенку возможность выплеснуть свою агрессию (поколотить подушку, побегать, порисовать, т.е. снять напряжение)       3. Контроль за просмотром мультфильмов и видеоигр       4. Не заставлять ребенка чувствовать себя плохим, дать понять, что он хороший, его любят, но некоторые его поступки не одобряются       5. Личный пример поведения (без лишних при нем вспышек гнева, нелестных высказываниях и т.п.)  </vt:lpstr>
      <vt:lpstr>2. Дух противоречия  (непослушание)</vt:lpstr>
      <vt:lpstr>3. Эмоциональная неуравновешенность </vt:lpstr>
      <vt:lpstr>4.Сквернословие</vt:lpstr>
      <vt:lpstr>Презентация PowerPoint</vt:lpstr>
      <vt:lpstr>                                Как избавиться от сквернословия?    1. Перестать ругаться самому, использовать в своей речи как можно больше позитивных высказываний выработать отвращение к сквернословию у ребенка, объяснив, что только плохие дети говорят такие слова.    2. На конкретных примерах убеждать, что приятное слово действует на людей сильнее, чем самое крепкое ругательство    3. Читать детям русскую классическую литературу    4. Разучивать с детьми стихотворения, афоризмы </vt:lpstr>
      <vt:lpstr>5. Детская мастурбация  </vt:lpstr>
      <vt:lpstr> Профилактика нарушений поведения в детском возрасте </vt:lpstr>
      <vt:lpstr>      </vt:lpstr>
      <vt:lpstr>  Ладони ребенка в руки возьмем, и сердце свое для него распахнем! </vt:lpstr>
      <vt:lpstr>Спасибо за внимание!</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Елена</dc:creator>
  <cp:lastModifiedBy>User1</cp:lastModifiedBy>
  <cp:revision>273</cp:revision>
  <cp:lastPrinted>2018-10-19T12:50:06Z</cp:lastPrinted>
  <dcterms:created xsi:type="dcterms:W3CDTF">2013-08-20T23:50:31Z</dcterms:created>
  <dcterms:modified xsi:type="dcterms:W3CDTF">2019-03-11T08:25:46Z</dcterms:modified>
</cp:coreProperties>
</file>