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2" r:id="rId10"/>
    <p:sldId id="273" r:id="rId11"/>
    <p:sldId id="274" r:id="rId12"/>
    <p:sldId id="276" r:id="rId13"/>
    <p:sldId id="278" r:id="rId14"/>
    <p:sldId id="282" r:id="rId15"/>
    <p:sldId id="283" r:id="rId16"/>
    <p:sldId id="284" r:id="rId17"/>
    <p:sldId id="316" r:id="rId18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380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1F5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1/29/2019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1/29/2019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9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1677" y="1841449"/>
            <a:ext cx="6015355" cy="222945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99440" marR="5080" indent="-587375" algn="ctr">
              <a:lnSpc>
                <a:spcPct val="100000"/>
              </a:lnSpc>
              <a:spcBef>
                <a:spcPts val="105"/>
              </a:spcBef>
            </a:pPr>
            <a:r>
              <a:rPr sz="4800" spc="-235" dirty="0">
                <a:solidFill>
                  <a:srgbClr val="800000"/>
                </a:solidFill>
              </a:rPr>
              <a:t>Трансформация </a:t>
            </a:r>
            <a:r>
              <a:rPr sz="4800" spc="-180" dirty="0">
                <a:solidFill>
                  <a:srgbClr val="800000"/>
                </a:solidFill>
              </a:rPr>
              <a:t>семьи</a:t>
            </a:r>
            <a:r>
              <a:rPr sz="4800" spc="-555" dirty="0">
                <a:solidFill>
                  <a:srgbClr val="800000"/>
                </a:solidFill>
              </a:rPr>
              <a:t> </a:t>
            </a:r>
            <a:r>
              <a:rPr sz="4800" spc="-145" dirty="0">
                <a:solidFill>
                  <a:srgbClr val="800000"/>
                </a:solidFill>
              </a:rPr>
              <a:t>за  </a:t>
            </a:r>
            <a:r>
              <a:rPr sz="4800" spc="-155" dirty="0">
                <a:solidFill>
                  <a:srgbClr val="800000"/>
                </a:solidFill>
              </a:rPr>
              <a:t>минувшее</a:t>
            </a:r>
            <a:r>
              <a:rPr sz="4800" spc="-365" dirty="0">
                <a:solidFill>
                  <a:srgbClr val="800000"/>
                </a:solidFill>
              </a:rPr>
              <a:t> </a:t>
            </a:r>
            <a:r>
              <a:rPr sz="4800" spc="-270" dirty="0">
                <a:solidFill>
                  <a:srgbClr val="800000"/>
                </a:solidFill>
              </a:rPr>
              <a:t>столетие.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264533" y="5045202"/>
            <a:ext cx="97536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8270" marR="5080" indent="-116205">
              <a:lnSpc>
                <a:spcPct val="120000"/>
              </a:lnSpc>
              <a:spcBef>
                <a:spcPts val="95"/>
              </a:spcBef>
            </a:pPr>
            <a:r>
              <a:rPr lang="ru-RU" sz="2000" b="1" spc="-120" dirty="0" smtClean="0">
                <a:solidFill>
                  <a:srgbClr val="800000"/>
                </a:solidFill>
                <a:latin typeface="Arial"/>
                <a:cs typeface="Arial"/>
              </a:rPr>
              <a:t>2019  </a:t>
            </a:r>
            <a:r>
              <a:rPr sz="2000" b="1" spc="-120" smtClean="0">
                <a:solidFill>
                  <a:srgbClr val="800000"/>
                </a:solidFill>
                <a:latin typeface="Arial"/>
                <a:cs typeface="Arial"/>
              </a:rPr>
              <a:t>г</a:t>
            </a:r>
            <a:r>
              <a:rPr sz="2000" b="1" spc="-120" dirty="0">
                <a:solidFill>
                  <a:srgbClr val="80000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60954" y="260642"/>
            <a:ext cx="4032885" cy="1138555"/>
          </a:xfrm>
          <a:prstGeom prst="rect">
            <a:avLst/>
          </a:prstGeom>
          <a:ln w="57150">
            <a:solidFill>
              <a:srgbClr val="001F5F"/>
            </a:solidFill>
          </a:ln>
        </p:spPr>
        <p:txBody>
          <a:bodyPr vert="horz" wrap="square" lIns="0" tIns="197485" rIns="0" bIns="0" rtlCol="0">
            <a:spAutoFit/>
          </a:bodyPr>
          <a:lstStyle/>
          <a:p>
            <a:pPr marL="927735">
              <a:lnSpc>
                <a:spcPct val="100000"/>
              </a:lnSpc>
              <a:spcBef>
                <a:spcPts val="1555"/>
              </a:spcBef>
            </a:pPr>
            <a:r>
              <a:rPr sz="4400" spc="-135" dirty="0">
                <a:solidFill>
                  <a:srgbClr val="C00000"/>
                </a:solidFill>
              </a:rPr>
              <a:t>Причины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388150" y="1772780"/>
            <a:ext cx="4474845" cy="892810"/>
          </a:xfrm>
          <a:custGeom>
            <a:avLst/>
            <a:gdLst/>
            <a:ahLst/>
            <a:cxnLst/>
            <a:rect l="l" t="t" r="r" b="b"/>
            <a:pathLst>
              <a:path w="4474845" h="892810">
                <a:moveTo>
                  <a:pt x="0" y="892695"/>
                </a:moveTo>
                <a:lnTo>
                  <a:pt x="4474845" y="892695"/>
                </a:lnTo>
                <a:lnTo>
                  <a:pt x="4474845" y="0"/>
                </a:lnTo>
                <a:lnTo>
                  <a:pt x="0" y="0"/>
                </a:lnTo>
                <a:lnTo>
                  <a:pt x="0" y="892695"/>
                </a:lnTo>
                <a:close/>
              </a:path>
            </a:pathLst>
          </a:custGeom>
          <a:ln w="28575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48071" y="1772780"/>
            <a:ext cx="3168650" cy="892810"/>
          </a:xfrm>
          <a:custGeom>
            <a:avLst/>
            <a:gdLst/>
            <a:ahLst/>
            <a:cxnLst/>
            <a:rect l="l" t="t" r="r" b="b"/>
            <a:pathLst>
              <a:path w="3168650" h="892810">
                <a:moveTo>
                  <a:pt x="0" y="892695"/>
                </a:moveTo>
                <a:lnTo>
                  <a:pt x="3168396" y="892695"/>
                </a:lnTo>
                <a:lnTo>
                  <a:pt x="3168396" y="0"/>
                </a:lnTo>
                <a:lnTo>
                  <a:pt x="0" y="0"/>
                </a:lnTo>
                <a:lnTo>
                  <a:pt x="0" y="892695"/>
                </a:lnTo>
                <a:close/>
              </a:path>
            </a:pathLst>
          </a:custGeom>
          <a:ln w="254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26440" y="1780413"/>
            <a:ext cx="722312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800600" algn="l"/>
              </a:tabLst>
            </a:pPr>
            <a:r>
              <a:rPr sz="3200" spc="-165" dirty="0">
                <a:latin typeface="Trebuchet MS"/>
                <a:cs typeface="Trebuchet MS"/>
              </a:rPr>
              <a:t>Техно-экономические	</a:t>
            </a:r>
            <a:r>
              <a:rPr sz="3200" spc="-160" dirty="0">
                <a:latin typeface="Trebuchet MS"/>
                <a:cs typeface="Trebuchet MS"/>
              </a:rPr>
              <a:t>Исторические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1685" y="4941150"/>
            <a:ext cx="5328920" cy="1368425"/>
          </a:xfrm>
          <a:prstGeom prst="rect">
            <a:avLst/>
          </a:prstGeom>
          <a:ln w="57150">
            <a:solidFill>
              <a:srgbClr val="005C2A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1221105" marR="85725" indent="-1123950">
              <a:lnSpc>
                <a:spcPct val="100000"/>
              </a:lnSpc>
              <a:spcBef>
                <a:spcPts val="215"/>
              </a:spcBef>
            </a:pPr>
            <a:r>
              <a:rPr sz="4100" spc="-135" dirty="0">
                <a:solidFill>
                  <a:srgbClr val="C00000"/>
                </a:solidFill>
                <a:latin typeface="Trebuchet MS"/>
                <a:cs typeface="Trebuchet MS"/>
              </a:rPr>
              <a:t>Изменения </a:t>
            </a:r>
            <a:r>
              <a:rPr sz="4100" spc="-150" dirty="0">
                <a:solidFill>
                  <a:srgbClr val="C00000"/>
                </a:solidFill>
                <a:latin typeface="Trebuchet MS"/>
                <a:cs typeface="Trebuchet MS"/>
              </a:rPr>
              <a:t>в</a:t>
            </a:r>
            <a:r>
              <a:rPr sz="4100" spc="-57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4100" spc="-215" dirty="0">
                <a:solidFill>
                  <a:srgbClr val="C00000"/>
                </a:solidFill>
                <a:latin typeface="Trebuchet MS"/>
                <a:cs typeface="Trebuchet MS"/>
              </a:rPr>
              <a:t>структуре  </a:t>
            </a:r>
            <a:r>
              <a:rPr sz="4100" spc="-130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4100" spc="-180" dirty="0">
                <a:solidFill>
                  <a:srgbClr val="C00000"/>
                </a:solidFill>
                <a:latin typeface="Trebuchet MS"/>
                <a:cs typeface="Trebuchet MS"/>
              </a:rPr>
              <a:t>типе</a:t>
            </a:r>
            <a:r>
              <a:rPr sz="4100" spc="-53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4100" spc="-170" dirty="0">
                <a:solidFill>
                  <a:srgbClr val="C00000"/>
                </a:solidFill>
                <a:latin typeface="Trebuchet MS"/>
                <a:cs typeface="Trebuchet MS"/>
              </a:rPr>
              <a:t>семьи</a:t>
            </a:r>
            <a:endParaRPr sz="4100">
              <a:latin typeface="Trebuchet MS"/>
              <a:cs typeface="Trebuchet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25470" y="1384808"/>
            <a:ext cx="1954530" cy="431800"/>
          </a:xfrm>
          <a:custGeom>
            <a:avLst/>
            <a:gdLst/>
            <a:ahLst/>
            <a:cxnLst/>
            <a:rect l="l" t="t" r="r" b="b"/>
            <a:pathLst>
              <a:path w="1954529" h="431800">
                <a:moveTo>
                  <a:pt x="99187" y="301497"/>
                </a:moveTo>
                <a:lnTo>
                  <a:pt x="0" y="387984"/>
                </a:lnTo>
                <a:lnTo>
                  <a:pt x="124206" y="431800"/>
                </a:lnTo>
                <a:lnTo>
                  <a:pt x="132334" y="427863"/>
                </a:lnTo>
                <a:lnTo>
                  <a:pt x="135001" y="420369"/>
                </a:lnTo>
                <a:lnTo>
                  <a:pt x="137541" y="413003"/>
                </a:lnTo>
                <a:lnTo>
                  <a:pt x="133731" y="404749"/>
                </a:lnTo>
                <a:lnTo>
                  <a:pt x="126237" y="402208"/>
                </a:lnTo>
                <a:lnTo>
                  <a:pt x="110758" y="396747"/>
                </a:lnTo>
                <a:lnTo>
                  <a:pt x="30606" y="396747"/>
                </a:lnTo>
                <a:lnTo>
                  <a:pt x="25146" y="368680"/>
                </a:lnTo>
                <a:lnTo>
                  <a:pt x="77053" y="358733"/>
                </a:lnTo>
                <a:lnTo>
                  <a:pt x="117983" y="322961"/>
                </a:lnTo>
                <a:lnTo>
                  <a:pt x="118618" y="313943"/>
                </a:lnTo>
                <a:lnTo>
                  <a:pt x="113411" y="308101"/>
                </a:lnTo>
                <a:lnTo>
                  <a:pt x="108204" y="302132"/>
                </a:lnTo>
                <a:lnTo>
                  <a:pt x="99187" y="301497"/>
                </a:lnTo>
                <a:close/>
              </a:path>
              <a:path w="1954529" h="431800">
                <a:moveTo>
                  <a:pt x="77053" y="358733"/>
                </a:moveTo>
                <a:lnTo>
                  <a:pt x="25146" y="368680"/>
                </a:lnTo>
                <a:lnTo>
                  <a:pt x="30606" y="396747"/>
                </a:lnTo>
                <a:lnTo>
                  <a:pt x="47837" y="393445"/>
                </a:lnTo>
                <a:lnTo>
                  <a:pt x="37337" y="393445"/>
                </a:lnTo>
                <a:lnTo>
                  <a:pt x="32639" y="369188"/>
                </a:lnTo>
                <a:lnTo>
                  <a:pt x="65091" y="369188"/>
                </a:lnTo>
                <a:lnTo>
                  <a:pt x="77053" y="358733"/>
                </a:lnTo>
                <a:close/>
              </a:path>
              <a:path w="1954529" h="431800">
                <a:moveTo>
                  <a:pt x="82544" y="386794"/>
                </a:moveTo>
                <a:lnTo>
                  <a:pt x="30606" y="396747"/>
                </a:lnTo>
                <a:lnTo>
                  <a:pt x="110758" y="396747"/>
                </a:lnTo>
                <a:lnTo>
                  <a:pt x="82544" y="386794"/>
                </a:lnTo>
                <a:close/>
              </a:path>
              <a:path w="1954529" h="431800">
                <a:moveTo>
                  <a:pt x="32639" y="369188"/>
                </a:moveTo>
                <a:lnTo>
                  <a:pt x="37337" y="393445"/>
                </a:lnTo>
                <a:lnTo>
                  <a:pt x="55759" y="377345"/>
                </a:lnTo>
                <a:lnTo>
                  <a:pt x="32639" y="369188"/>
                </a:lnTo>
                <a:close/>
              </a:path>
              <a:path w="1954529" h="431800">
                <a:moveTo>
                  <a:pt x="55759" y="377345"/>
                </a:moveTo>
                <a:lnTo>
                  <a:pt x="37337" y="393445"/>
                </a:lnTo>
                <a:lnTo>
                  <a:pt x="47837" y="393445"/>
                </a:lnTo>
                <a:lnTo>
                  <a:pt x="82544" y="386794"/>
                </a:lnTo>
                <a:lnTo>
                  <a:pt x="55759" y="377345"/>
                </a:lnTo>
                <a:close/>
              </a:path>
              <a:path w="1954529" h="431800">
                <a:moveTo>
                  <a:pt x="1949069" y="0"/>
                </a:moveTo>
                <a:lnTo>
                  <a:pt x="77053" y="358733"/>
                </a:lnTo>
                <a:lnTo>
                  <a:pt x="55759" y="377345"/>
                </a:lnTo>
                <a:lnTo>
                  <a:pt x="82544" y="386794"/>
                </a:lnTo>
                <a:lnTo>
                  <a:pt x="1954403" y="28066"/>
                </a:lnTo>
                <a:lnTo>
                  <a:pt x="1949069" y="0"/>
                </a:lnTo>
                <a:close/>
              </a:path>
              <a:path w="1954529" h="431800">
                <a:moveTo>
                  <a:pt x="65091" y="369188"/>
                </a:moveTo>
                <a:lnTo>
                  <a:pt x="32639" y="369188"/>
                </a:lnTo>
                <a:lnTo>
                  <a:pt x="55759" y="377345"/>
                </a:lnTo>
                <a:lnTo>
                  <a:pt x="65091" y="36918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001386" y="1384808"/>
            <a:ext cx="1946910" cy="431800"/>
          </a:xfrm>
          <a:custGeom>
            <a:avLst/>
            <a:gdLst/>
            <a:ahLst/>
            <a:cxnLst/>
            <a:rect l="l" t="t" r="r" b="b"/>
            <a:pathLst>
              <a:path w="1946909" h="431800">
                <a:moveTo>
                  <a:pt x="1864394" y="386737"/>
                </a:moveTo>
                <a:lnTo>
                  <a:pt x="1820671" y="402081"/>
                </a:lnTo>
                <a:lnTo>
                  <a:pt x="1813306" y="404749"/>
                </a:lnTo>
                <a:lnTo>
                  <a:pt x="1809368" y="412876"/>
                </a:lnTo>
                <a:lnTo>
                  <a:pt x="1812036" y="420369"/>
                </a:lnTo>
                <a:lnTo>
                  <a:pt x="1814576" y="427736"/>
                </a:lnTo>
                <a:lnTo>
                  <a:pt x="1822704" y="431672"/>
                </a:lnTo>
                <a:lnTo>
                  <a:pt x="1921977" y="396747"/>
                </a:lnTo>
                <a:lnTo>
                  <a:pt x="1916430" y="396747"/>
                </a:lnTo>
                <a:lnTo>
                  <a:pt x="1864394" y="386737"/>
                </a:lnTo>
                <a:close/>
              </a:path>
              <a:path w="1946909" h="431800">
                <a:moveTo>
                  <a:pt x="1891222" y="377322"/>
                </a:moveTo>
                <a:lnTo>
                  <a:pt x="1864394" y="386737"/>
                </a:lnTo>
                <a:lnTo>
                  <a:pt x="1916430" y="396747"/>
                </a:lnTo>
                <a:lnTo>
                  <a:pt x="1917057" y="393445"/>
                </a:lnTo>
                <a:lnTo>
                  <a:pt x="1909698" y="393445"/>
                </a:lnTo>
                <a:lnTo>
                  <a:pt x="1891222" y="377322"/>
                </a:lnTo>
                <a:close/>
              </a:path>
              <a:path w="1946909" h="431800">
                <a:moveTo>
                  <a:pt x="1847849" y="301370"/>
                </a:moveTo>
                <a:lnTo>
                  <a:pt x="1838833" y="302005"/>
                </a:lnTo>
                <a:lnTo>
                  <a:pt x="1828418" y="313943"/>
                </a:lnTo>
                <a:lnTo>
                  <a:pt x="1829054" y="322961"/>
                </a:lnTo>
                <a:lnTo>
                  <a:pt x="1834895" y="328167"/>
                </a:lnTo>
                <a:lnTo>
                  <a:pt x="1869883" y="358700"/>
                </a:lnTo>
                <a:lnTo>
                  <a:pt x="1921764" y="368680"/>
                </a:lnTo>
                <a:lnTo>
                  <a:pt x="1916430" y="396747"/>
                </a:lnTo>
                <a:lnTo>
                  <a:pt x="1921977" y="396747"/>
                </a:lnTo>
                <a:lnTo>
                  <a:pt x="1946910" y="387984"/>
                </a:lnTo>
                <a:lnTo>
                  <a:pt x="1847849" y="301370"/>
                </a:lnTo>
                <a:close/>
              </a:path>
              <a:path w="1946909" h="431800">
                <a:moveTo>
                  <a:pt x="1914397" y="369188"/>
                </a:moveTo>
                <a:lnTo>
                  <a:pt x="1891222" y="377322"/>
                </a:lnTo>
                <a:lnTo>
                  <a:pt x="1909698" y="393445"/>
                </a:lnTo>
                <a:lnTo>
                  <a:pt x="1914397" y="369188"/>
                </a:lnTo>
                <a:close/>
              </a:path>
              <a:path w="1946909" h="431800">
                <a:moveTo>
                  <a:pt x="1921667" y="369188"/>
                </a:moveTo>
                <a:lnTo>
                  <a:pt x="1914397" y="369188"/>
                </a:lnTo>
                <a:lnTo>
                  <a:pt x="1909698" y="393445"/>
                </a:lnTo>
                <a:lnTo>
                  <a:pt x="1917057" y="393445"/>
                </a:lnTo>
                <a:lnTo>
                  <a:pt x="1921667" y="369188"/>
                </a:lnTo>
                <a:close/>
              </a:path>
              <a:path w="1946909" h="431800">
                <a:moveTo>
                  <a:pt x="5334" y="0"/>
                </a:moveTo>
                <a:lnTo>
                  <a:pt x="0" y="28066"/>
                </a:lnTo>
                <a:lnTo>
                  <a:pt x="1864394" y="386737"/>
                </a:lnTo>
                <a:lnTo>
                  <a:pt x="1891222" y="377322"/>
                </a:lnTo>
                <a:lnTo>
                  <a:pt x="1869883" y="358700"/>
                </a:lnTo>
                <a:lnTo>
                  <a:pt x="5334" y="0"/>
                </a:lnTo>
                <a:close/>
              </a:path>
              <a:path w="1946909" h="431800">
                <a:moveTo>
                  <a:pt x="1869883" y="358700"/>
                </a:moveTo>
                <a:lnTo>
                  <a:pt x="1891222" y="377322"/>
                </a:lnTo>
                <a:lnTo>
                  <a:pt x="1914397" y="369188"/>
                </a:lnTo>
                <a:lnTo>
                  <a:pt x="1921667" y="369188"/>
                </a:lnTo>
                <a:lnTo>
                  <a:pt x="1921764" y="368680"/>
                </a:lnTo>
                <a:lnTo>
                  <a:pt x="1869883" y="3587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449948" y="2686050"/>
            <a:ext cx="132715" cy="667385"/>
          </a:xfrm>
          <a:custGeom>
            <a:avLst/>
            <a:gdLst/>
            <a:ahLst/>
            <a:cxnLst/>
            <a:rect l="l" t="t" r="r" b="b"/>
            <a:pathLst>
              <a:path w="132715" h="667385">
                <a:moveTo>
                  <a:pt x="15875" y="536701"/>
                </a:moveTo>
                <a:lnTo>
                  <a:pt x="9016" y="540638"/>
                </a:lnTo>
                <a:lnTo>
                  <a:pt x="2286" y="544576"/>
                </a:lnTo>
                <a:lnTo>
                  <a:pt x="0" y="553338"/>
                </a:lnTo>
                <a:lnTo>
                  <a:pt x="3937" y="560197"/>
                </a:lnTo>
                <a:lnTo>
                  <a:pt x="66294" y="667003"/>
                </a:lnTo>
                <a:lnTo>
                  <a:pt x="82828" y="638683"/>
                </a:lnTo>
                <a:lnTo>
                  <a:pt x="51942" y="638683"/>
                </a:lnTo>
                <a:lnTo>
                  <a:pt x="51942" y="585759"/>
                </a:lnTo>
                <a:lnTo>
                  <a:pt x="24637" y="538988"/>
                </a:lnTo>
                <a:lnTo>
                  <a:pt x="15875" y="536701"/>
                </a:lnTo>
                <a:close/>
              </a:path>
              <a:path w="132715" h="667385">
                <a:moveTo>
                  <a:pt x="51942" y="585759"/>
                </a:moveTo>
                <a:lnTo>
                  <a:pt x="51942" y="638683"/>
                </a:lnTo>
                <a:lnTo>
                  <a:pt x="80518" y="638683"/>
                </a:lnTo>
                <a:lnTo>
                  <a:pt x="80518" y="631444"/>
                </a:lnTo>
                <a:lnTo>
                  <a:pt x="53975" y="631444"/>
                </a:lnTo>
                <a:lnTo>
                  <a:pt x="66277" y="610313"/>
                </a:lnTo>
                <a:lnTo>
                  <a:pt x="51942" y="585759"/>
                </a:lnTo>
                <a:close/>
              </a:path>
              <a:path w="132715" h="667385">
                <a:moveTo>
                  <a:pt x="116712" y="536701"/>
                </a:moveTo>
                <a:lnTo>
                  <a:pt x="107950" y="538988"/>
                </a:lnTo>
                <a:lnTo>
                  <a:pt x="103885" y="545719"/>
                </a:lnTo>
                <a:lnTo>
                  <a:pt x="80573" y="585759"/>
                </a:lnTo>
                <a:lnTo>
                  <a:pt x="80518" y="638683"/>
                </a:lnTo>
                <a:lnTo>
                  <a:pt x="82828" y="638683"/>
                </a:lnTo>
                <a:lnTo>
                  <a:pt x="128650" y="560197"/>
                </a:lnTo>
                <a:lnTo>
                  <a:pt x="132587" y="553338"/>
                </a:lnTo>
                <a:lnTo>
                  <a:pt x="130301" y="544576"/>
                </a:lnTo>
                <a:lnTo>
                  <a:pt x="123444" y="540638"/>
                </a:lnTo>
                <a:lnTo>
                  <a:pt x="116712" y="536701"/>
                </a:lnTo>
                <a:close/>
              </a:path>
              <a:path w="132715" h="667385">
                <a:moveTo>
                  <a:pt x="66277" y="610313"/>
                </a:moveTo>
                <a:lnTo>
                  <a:pt x="53975" y="631444"/>
                </a:lnTo>
                <a:lnTo>
                  <a:pt x="78612" y="631444"/>
                </a:lnTo>
                <a:lnTo>
                  <a:pt x="66277" y="610313"/>
                </a:lnTo>
                <a:close/>
              </a:path>
              <a:path w="132715" h="667385">
                <a:moveTo>
                  <a:pt x="80518" y="585854"/>
                </a:moveTo>
                <a:lnTo>
                  <a:pt x="66277" y="610313"/>
                </a:lnTo>
                <a:lnTo>
                  <a:pt x="78612" y="631444"/>
                </a:lnTo>
                <a:lnTo>
                  <a:pt x="80518" y="631444"/>
                </a:lnTo>
                <a:lnTo>
                  <a:pt x="80518" y="585854"/>
                </a:lnTo>
                <a:close/>
              </a:path>
              <a:path w="132715" h="667385">
                <a:moveTo>
                  <a:pt x="80518" y="0"/>
                </a:moveTo>
                <a:lnTo>
                  <a:pt x="51942" y="0"/>
                </a:lnTo>
                <a:lnTo>
                  <a:pt x="51998" y="585854"/>
                </a:lnTo>
                <a:lnTo>
                  <a:pt x="66277" y="610313"/>
                </a:lnTo>
                <a:lnTo>
                  <a:pt x="80518" y="585854"/>
                </a:lnTo>
                <a:lnTo>
                  <a:pt x="80518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49498" y="2686050"/>
            <a:ext cx="132715" cy="647065"/>
          </a:xfrm>
          <a:custGeom>
            <a:avLst/>
            <a:gdLst/>
            <a:ahLst/>
            <a:cxnLst/>
            <a:rect l="l" t="t" r="r" b="b"/>
            <a:pathLst>
              <a:path w="132714" h="647064">
                <a:moveTo>
                  <a:pt x="15875" y="516127"/>
                </a:moveTo>
                <a:lnTo>
                  <a:pt x="9143" y="520191"/>
                </a:lnTo>
                <a:lnTo>
                  <a:pt x="2286" y="524128"/>
                </a:lnTo>
                <a:lnTo>
                  <a:pt x="0" y="532891"/>
                </a:lnTo>
                <a:lnTo>
                  <a:pt x="3937" y="539750"/>
                </a:lnTo>
                <a:lnTo>
                  <a:pt x="66293" y="646557"/>
                </a:lnTo>
                <a:lnTo>
                  <a:pt x="82828" y="618236"/>
                </a:lnTo>
                <a:lnTo>
                  <a:pt x="52069" y="618236"/>
                </a:lnTo>
                <a:lnTo>
                  <a:pt x="52010" y="565306"/>
                </a:lnTo>
                <a:lnTo>
                  <a:pt x="28701" y="525272"/>
                </a:lnTo>
                <a:lnTo>
                  <a:pt x="24637" y="518413"/>
                </a:lnTo>
                <a:lnTo>
                  <a:pt x="15875" y="516127"/>
                </a:lnTo>
                <a:close/>
              </a:path>
              <a:path w="132714" h="647064">
                <a:moveTo>
                  <a:pt x="52069" y="565407"/>
                </a:moveTo>
                <a:lnTo>
                  <a:pt x="52069" y="618236"/>
                </a:lnTo>
                <a:lnTo>
                  <a:pt x="80644" y="618236"/>
                </a:lnTo>
                <a:lnTo>
                  <a:pt x="80644" y="610997"/>
                </a:lnTo>
                <a:lnTo>
                  <a:pt x="53975" y="610997"/>
                </a:lnTo>
                <a:lnTo>
                  <a:pt x="66309" y="589865"/>
                </a:lnTo>
                <a:lnTo>
                  <a:pt x="52069" y="565407"/>
                </a:lnTo>
                <a:close/>
              </a:path>
              <a:path w="132714" h="647064">
                <a:moveTo>
                  <a:pt x="116712" y="516127"/>
                </a:moveTo>
                <a:lnTo>
                  <a:pt x="107950" y="518413"/>
                </a:lnTo>
                <a:lnTo>
                  <a:pt x="104012" y="525272"/>
                </a:lnTo>
                <a:lnTo>
                  <a:pt x="80644" y="565306"/>
                </a:lnTo>
                <a:lnTo>
                  <a:pt x="80644" y="618236"/>
                </a:lnTo>
                <a:lnTo>
                  <a:pt x="82828" y="618236"/>
                </a:lnTo>
                <a:lnTo>
                  <a:pt x="128650" y="539750"/>
                </a:lnTo>
                <a:lnTo>
                  <a:pt x="132587" y="532891"/>
                </a:lnTo>
                <a:lnTo>
                  <a:pt x="130301" y="524128"/>
                </a:lnTo>
                <a:lnTo>
                  <a:pt x="116712" y="516127"/>
                </a:lnTo>
                <a:close/>
              </a:path>
              <a:path w="132714" h="647064">
                <a:moveTo>
                  <a:pt x="66309" y="589865"/>
                </a:moveTo>
                <a:lnTo>
                  <a:pt x="53975" y="610997"/>
                </a:lnTo>
                <a:lnTo>
                  <a:pt x="78612" y="610997"/>
                </a:lnTo>
                <a:lnTo>
                  <a:pt x="66309" y="589865"/>
                </a:lnTo>
                <a:close/>
              </a:path>
              <a:path w="132714" h="647064">
                <a:moveTo>
                  <a:pt x="80644" y="565306"/>
                </a:moveTo>
                <a:lnTo>
                  <a:pt x="66309" y="589865"/>
                </a:lnTo>
                <a:lnTo>
                  <a:pt x="78612" y="610997"/>
                </a:lnTo>
                <a:lnTo>
                  <a:pt x="80644" y="610997"/>
                </a:lnTo>
                <a:lnTo>
                  <a:pt x="80644" y="565306"/>
                </a:lnTo>
                <a:close/>
              </a:path>
              <a:path w="132714" h="647064">
                <a:moveTo>
                  <a:pt x="80644" y="0"/>
                </a:moveTo>
                <a:lnTo>
                  <a:pt x="52069" y="0"/>
                </a:lnTo>
                <a:lnTo>
                  <a:pt x="52069" y="565407"/>
                </a:lnTo>
                <a:lnTo>
                  <a:pt x="66309" y="589865"/>
                </a:lnTo>
                <a:lnTo>
                  <a:pt x="80585" y="565407"/>
                </a:lnTo>
                <a:lnTo>
                  <a:pt x="80644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148071" y="3332594"/>
            <a:ext cx="3168650" cy="892810"/>
          </a:xfrm>
          <a:custGeom>
            <a:avLst/>
            <a:gdLst/>
            <a:ahLst/>
            <a:cxnLst/>
            <a:rect l="l" t="t" r="r" b="b"/>
            <a:pathLst>
              <a:path w="3168650" h="892810">
                <a:moveTo>
                  <a:pt x="0" y="892695"/>
                </a:moveTo>
                <a:lnTo>
                  <a:pt x="3168396" y="892695"/>
                </a:lnTo>
                <a:lnTo>
                  <a:pt x="3168396" y="0"/>
                </a:lnTo>
                <a:lnTo>
                  <a:pt x="0" y="0"/>
                </a:lnTo>
                <a:lnTo>
                  <a:pt x="0" y="8926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148071" y="3332594"/>
            <a:ext cx="3168650" cy="892810"/>
          </a:xfrm>
          <a:prstGeom prst="rect">
            <a:avLst/>
          </a:prstGeom>
          <a:ln w="25400">
            <a:solidFill>
              <a:srgbClr val="C0504D"/>
            </a:solidFill>
          </a:ln>
        </p:spPr>
        <p:txBody>
          <a:bodyPr vert="horz" wrap="square" lIns="0" tIns="2095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65"/>
              </a:spcBef>
            </a:pPr>
            <a:r>
              <a:rPr sz="3200" spc="-160" dirty="0">
                <a:latin typeface="Trebuchet MS"/>
                <a:cs typeface="Trebuchet MS"/>
              </a:rPr>
              <a:t>Психологические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8449" y="3312020"/>
            <a:ext cx="4474845" cy="892810"/>
          </a:xfrm>
          <a:custGeom>
            <a:avLst/>
            <a:gdLst/>
            <a:ahLst/>
            <a:cxnLst/>
            <a:rect l="l" t="t" r="r" b="b"/>
            <a:pathLst>
              <a:path w="4474845" h="892810">
                <a:moveTo>
                  <a:pt x="0" y="892695"/>
                </a:moveTo>
                <a:lnTo>
                  <a:pt x="4474845" y="892695"/>
                </a:lnTo>
                <a:lnTo>
                  <a:pt x="4474845" y="0"/>
                </a:lnTo>
                <a:lnTo>
                  <a:pt x="0" y="0"/>
                </a:lnTo>
                <a:lnTo>
                  <a:pt x="0" y="8926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8449" y="3312020"/>
            <a:ext cx="4474845" cy="892810"/>
          </a:xfrm>
          <a:custGeom>
            <a:avLst/>
            <a:gdLst/>
            <a:ahLst/>
            <a:cxnLst/>
            <a:rect l="l" t="t" r="r" b="b"/>
            <a:pathLst>
              <a:path w="4474845" h="892810">
                <a:moveTo>
                  <a:pt x="0" y="892695"/>
                </a:moveTo>
                <a:lnTo>
                  <a:pt x="4474845" y="892695"/>
                </a:lnTo>
                <a:lnTo>
                  <a:pt x="4474845" y="0"/>
                </a:lnTo>
                <a:lnTo>
                  <a:pt x="0" y="0"/>
                </a:lnTo>
                <a:lnTo>
                  <a:pt x="0" y="892695"/>
                </a:lnTo>
                <a:close/>
              </a:path>
            </a:pathLst>
          </a:custGeom>
          <a:ln w="28575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28599" y="3320034"/>
            <a:ext cx="401447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45" dirty="0">
                <a:latin typeface="Trebuchet MS"/>
                <a:cs typeface="Trebuchet MS"/>
              </a:rPr>
              <a:t>Культурно-социальные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203829" y="2671952"/>
            <a:ext cx="3076575" cy="682625"/>
          </a:xfrm>
          <a:custGeom>
            <a:avLst/>
            <a:gdLst/>
            <a:ahLst/>
            <a:cxnLst/>
            <a:rect l="l" t="t" r="r" b="b"/>
            <a:pathLst>
              <a:path w="3076575" h="682625">
                <a:moveTo>
                  <a:pt x="98170" y="552450"/>
                </a:moveTo>
                <a:lnTo>
                  <a:pt x="92201" y="557657"/>
                </a:lnTo>
                <a:lnTo>
                  <a:pt x="0" y="640080"/>
                </a:lnTo>
                <a:lnTo>
                  <a:pt x="124586" y="682371"/>
                </a:lnTo>
                <a:lnTo>
                  <a:pt x="132715" y="678434"/>
                </a:lnTo>
                <a:lnTo>
                  <a:pt x="137794" y="663448"/>
                </a:lnTo>
                <a:lnTo>
                  <a:pt x="133731" y="655320"/>
                </a:lnTo>
                <a:lnTo>
                  <a:pt x="113634" y="648462"/>
                </a:lnTo>
                <a:lnTo>
                  <a:pt x="30606" y="648462"/>
                </a:lnTo>
                <a:lnTo>
                  <a:pt x="24891" y="620522"/>
                </a:lnTo>
                <a:lnTo>
                  <a:pt x="76559" y="609995"/>
                </a:lnTo>
                <a:lnTo>
                  <a:pt x="111251" y="578993"/>
                </a:lnTo>
                <a:lnTo>
                  <a:pt x="117220" y="573786"/>
                </a:lnTo>
                <a:lnTo>
                  <a:pt x="117729" y="564769"/>
                </a:lnTo>
                <a:lnTo>
                  <a:pt x="107187" y="552958"/>
                </a:lnTo>
                <a:lnTo>
                  <a:pt x="98170" y="552450"/>
                </a:lnTo>
                <a:close/>
              </a:path>
              <a:path w="3076575" h="682625">
                <a:moveTo>
                  <a:pt x="76559" y="609995"/>
                </a:moveTo>
                <a:lnTo>
                  <a:pt x="24891" y="620522"/>
                </a:lnTo>
                <a:lnTo>
                  <a:pt x="30606" y="648462"/>
                </a:lnTo>
                <a:lnTo>
                  <a:pt x="46818" y="645160"/>
                </a:lnTo>
                <a:lnTo>
                  <a:pt x="37210" y="645160"/>
                </a:lnTo>
                <a:lnTo>
                  <a:pt x="32384" y="620902"/>
                </a:lnTo>
                <a:lnTo>
                  <a:pt x="64354" y="620902"/>
                </a:lnTo>
                <a:lnTo>
                  <a:pt x="76559" y="609995"/>
                </a:lnTo>
                <a:close/>
              </a:path>
              <a:path w="3076575" h="682625">
                <a:moveTo>
                  <a:pt x="82482" y="637895"/>
                </a:moveTo>
                <a:lnTo>
                  <a:pt x="30606" y="648462"/>
                </a:lnTo>
                <a:lnTo>
                  <a:pt x="113634" y="648462"/>
                </a:lnTo>
                <a:lnTo>
                  <a:pt x="82482" y="637895"/>
                </a:lnTo>
                <a:close/>
              </a:path>
              <a:path w="3076575" h="682625">
                <a:moveTo>
                  <a:pt x="32384" y="620902"/>
                </a:moveTo>
                <a:lnTo>
                  <a:pt x="37210" y="645160"/>
                </a:lnTo>
                <a:lnTo>
                  <a:pt x="55558" y="628763"/>
                </a:lnTo>
                <a:lnTo>
                  <a:pt x="32384" y="620902"/>
                </a:lnTo>
                <a:close/>
              </a:path>
              <a:path w="3076575" h="682625">
                <a:moveTo>
                  <a:pt x="55558" y="628763"/>
                </a:moveTo>
                <a:lnTo>
                  <a:pt x="37210" y="645160"/>
                </a:lnTo>
                <a:lnTo>
                  <a:pt x="46818" y="645160"/>
                </a:lnTo>
                <a:lnTo>
                  <a:pt x="82482" y="637895"/>
                </a:lnTo>
                <a:lnTo>
                  <a:pt x="55558" y="628763"/>
                </a:lnTo>
                <a:close/>
              </a:path>
              <a:path w="3076575" h="682625">
                <a:moveTo>
                  <a:pt x="3070733" y="0"/>
                </a:moveTo>
                <a:lnTo>
                  <a:pt x="76559" y="609995"/>
                </a:lnTo>
                <a:lnTo>
                  <a:pt x="55558" y="628763"/>
                </a:lnTo>
                <a:lnTo>
                  <a:pt x="82482" y="637895"/>
                </a:lnTo>
                <a:lnTo>
                  <a:pt x="3076447" y="28067"/>
                </a:lnTo>
                <a:lnTo>
                  <a:pt x="3070733" y="0"/>
                </a:lnTo>
                <a:close/>
              </a:path>
              <a:path w="3076575" h="682625">
                <a:moveTo>
                  <a:pt x="64354" y="620902"/>
                </a:moveTo>
                <a:lnTo>
                  <a:pt x="32384" y="620902"/>
                </a:lnTo>
                <a:lnTo>
                  <a:pt x="55558" y="628763"/>
                </a:lnTo>
                <a:lnTo>
                  <a:pt x="64354" y="620902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272916" y="2671952"/>
            <a:ext cx="3027680" cy="681990"/>
          </a:xfrm>
          <a:custGeom>
            <a:avLst/>
            <a:gdLst/>
            <a:ahLst/>
            <a:cxnLst/>
            <a:rect l="l" t="t" r="r" b="b"/>
            <a:pathLst>
              <a:path w="3027679" h="681989">
                <a:moveTo>
                  <a:pt x="2944918" y="637618"/>
                </a:moveTo>
                <a:lnTo>
                  <a:pt x="2893441" y="654938"/>
                </a:lnTo>
                <a:lnTo>
                  <a:pt x="2889377" y="663067"/>
                </a:lnTo>
                <a:lnTo>
                  <a:pt x="2894457" y="678052"/>
                </a:lnTo>
                <a:lnTo>
                  <a:pt x="2902585" y="681989"/>
                </a:lnTo>
                <a:lnTo>
                  <a:pt x="3002720" y="648335"/>
                </a:lnTo>
                <a:lnTo>
                  <a:pt x="2996692" y="648335"/>
                </a:lnTo>
                <a:lnTo>
                  <a:pt x="2944918" y="637618"/>
                </a:lnTo>
                <a:close/>
              </a:path>
              <a:path w="3027679" h="681989">
                <a:moveTo>
                  <a:pt x="2971719" y="628612"/>
                </a:moveTo>
                <a:lnTo>
                  <a:pt x="2944918" y="637618"/>
                </a:lnTo>
                <a:lnTo>
                  <a:pt x="2996692" y="648335"/>
                </a:lnTo>
                <a:lnTo>
                  <a:pt x="2997382" y="645033"/>
                </a:lnTo>
                <a:lnTo>
                  <a:pt x="2989961" y="645033"/>
                </a:lnTo>
                <a:lnTo>
                  <a:pt x="2971719" y="628612"/>
                </a:lnTo>
                <a:close/>
              </a:path>
              <a:path w="3027679" h="681989">
                <a:moveTo>
                  <a:pt x="2929382" y="552069"/>
                </a:moveTo>
                <a:lnTo>
                  <a:pt x="2920365" y="552576"/>
                </a:lnTo>
                <a:lnTo>
                  <a:pt x="2909824" y="564388"/>
                </a:lnTo>
                <a:lnTo>
                  <a:pt x="2910332" y="573405"/>
                </a:lnTo>
                <a:lnTo>
                  <a:pt x="2950660" y="609655"/>
                </a:lnTo>
                <a:lnTo>
                  <a:pt x="3002534" y="620395"/>
                </a:lnTo>
                <a:lnTo>
                  <a:pt x="2996692" y="648335"/>
                </a:lnTo>
                <a:lnTo>
                  <a:pt x="3002720" y="648335"/>
                </a:lnTo>
                <a:lnTo>
                  <a:pt x="3027299" y="640080"/>
                </a:lnTo>
                <a:lnTo>
                  <a:pt x="2929382" y="552069"/>
                </a:lnTo>
                <a:close/>
              </a:path>
              <a:path w="3027679" h="681989">
                <a:moveTo>
                  <a:pt x="2995041" y="620776"/>
                </a:moveTo>
                <a:lnTo>
                  <a:pt x="2971719" y="628612"/>
                </a:lnTo>
                <a:lnTo>
                  <a:pt x="2989961" y="645033"/>
                </a:lnTo>
                <a:lnTo>
                  <a:pt x="2995041" y="620776"/>
                </a:lnTo>
                <a:close/>
              </a:path>
              <a:path w="3027679" h="681989">
                <a:moveTo>
                  <a:pt x="3002454" y="620776"/>
                </a:moveTo>
                <a:lnTo>
                  <a:pt x="2995041" y="620776"/>
                </a:lnTo>
                <a:lnTo>
                  <a:pt x="2989961" y="645033"/>
                </a:lnTo>
                <a:lnTo>
                  <a:pt x="2997382" y="645033"/>
                </a:lnTo>
                <a:lnTo>
                  <a:pt x="3002454" y="620776"/>
                </a:lnTo>
                <a:close/>
              </a:path>
              <a:path w="3027679" h="681989">
                <a:moveTo>
                  <a:pt x="5842" y="0"/>
                </a:moveTo>
                <a:lnTo>
                  <a:pt x="0" y="28067"/>
                </a:lnTo>
                <a:lnTo>
                  <a:pt x="2944918" y="637618"/>
                </a:lnTo>
                <a:lnTo>
                  <a:pt x="2971719" y="628612"/>
                </a:lnTo>
                <a:lnTo>
                  <a:pt x="2950660" y="609655"/>
                </a:lnTo>
                <a:lnTo>
                  <a:pt x="5842" y="0"/>
                </a:lnTo>
                <a:close/>
              </a:path>
              <a:path w="3027679" h="681989">
                <a:moveTo>
                  <a:pt x="2950660" y="609655"/>
                </a:moveTo>
                <a:lnTo>
                  <a:pt x="2971719" y="628612"/>
                </a:lnTo>
                <a:lnTo>
                  <a:pt x="2995041" y="620776"/>
                </a:lnTo>
                <a:lnTo>
                  <a:pt x="3002454" y="620776"/>
                </a:lnTo>
                <a:lnTo>
                  <a:pt x="3002534" y="620395"/>
                </a:lnTo>
                <a:lnTo>
                  <a:pt x="2950660" y="609655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521957" y="4225290"/>
            <a:ext cx="132715" cy="667385"/>
          </a:xfrm>
          <a:custGeom>
            <a:avLst/>
            <a:gdLst/>
            <a:ahLst/>
            <a:cxnLst/>
            <a:rect l="l" t="t" r="r" b="b"/>
            <a:pathLst>
              <a:path w="132715" h="667385">
                <a:moveTo>
                  <a:pt x="15875" y="536702"/>
                </a:moveTo>
                <a:lnTo>
                  <a:pt x="9017" y="540639"/>
                </a:lnTo>
                <a:lnTo>
                  <a:pt x="2286" y="544576"/>
                </a:lnTo>
                <a:lnTo>
                  <a:pt x="0" y="553339"/>
                </a:lnTo>
                <a:lnTo>
                  <a:pt x="3937" y="560197"/>
                </a:lnTo>
                <a:lnTo>
                  <a:pt x="66294" y="667004"/>
                </a:lnTo>
                <a:lnTo>
                  <a:pt x="82828" y="638683"/>
                </a:lnTo>
                <a:lnTo>
                  <a:pt x="51943" y="638683"/>
                </a:lnTo>
                <a:lnTo>
                  <a:pt x="51943" y="585880"/>
                </a:lnTo>
                <a:lnTo>
                  <a:pt x="28575" y="545846"/>
                </a:lnTo>
                <a:lnTo>
                  <a:pt x="24638" y="538988"/>
                </a:lnTo>
                <a:lnTo>
                  <a:pt x="15875" y="536702"/>
                </a:lnTo>
                <a:close/>
              </a:path>
              <a:path w="132715" h="667385">
                <a:moveTo>
                  <a:pt x="51943" y="585880"/>
                </a:moveTo>
                <a:lnTo>
                  <a:pt x="51943" y="638683"/>
                </a:lnTo>
                <a:lnTo>
                  <a:pt x="80518" y="638683"/>
                </a:lnTo>
                <a:lnTo>
                  <a:pt x="80518" y="631571"/>
                </a:lnTo>
                <a:lnTo>
                  <a:pt x="53975" y="631571"/>
                </a:lnTo>
                <a:lnTo>
                  <a:pt x="66278" y="610439"/>
                </a:lnTo>
                <a:lnTo>
                  <a:pt x="51943" y="585880"/>
                </a:lnTo>
                <a:close/>
              </a:path>
              <a:path w="132715" h="667385">
                <a:moveTo>
                  <a:pt x="116713" y="536702"/>
                </a:moveTo>
                <a:lnTo>
                  <a:pt x="107950" y="538988"/>
                </a:lnTo>
                <a:lnTo>
                  <a:pt x="103886" y="545846"/>
                </a:lnTo>
                <a:lnTo>
                  <a:pt x="80577" y="585880"/>
                </a:lnTo>
                <a:lnTo>
                  <a:pt x="80518" y="638683"/>
                </a:lnTo>
                <a:lnTo>
                  <a:pt x="82828" y="638683"/>
                </a:lnTo>
                <a:lnTo>
                  <a:pt x="128650" y="560197"/>
                </a:lnTo>
                <a:lnTo>
                  <a:pt x="132588" y="553339"/>
                </a:lnTo>
                <a:lnTo>
                  <a:pt x="130301" y="544576"/>
                </a:lnTo>
                <a:lnTo>
                  <a:pt x="123444" y="540639"/>
                </a:lnTo>
                <a:lnTo>
                  <a:pt x="116713" y="536702"/>
                </a:lnTo>
                <a:close/>
              </a:path>
              <a:path w="132715" h="667385">
                <a:moveTo>
                  <a:pt x="66278" y="610439"/>
                </a:moveTo>
                <a:lnTo>
                  <a:pt x="53975" y="631571"/>
                </a:lnTo>
                <a:lnTo>
                  <a:pt x="78613" y="631571"/>
                </a:lnTo>
                <a:lnTo>
                  <a:pt x="66278" y="610439"/>
                </a:lnTo>
                <a:close/>
              </a:path>
              <a:path w="132715" h="667385">
                <a:moveTo>
                  <a:pt x="80518" y="585981"/>
                </a:moveTo>
                <a:lnTo>
                  <a:pt x="66278" y="610439"/>
                </a:lnTo>
                <a:lnTo>
                  <a:pt x="78613" y="631571"/>
                </a:lnTo>
                <a:lnTo>
                  <a:pt x="80518" y="631571"/>
                </a:lnTo>
                <a:lnTo>
                  <a:pt x="80518" y="585981"/>
                </a:lnTo>
                <a:close/>
              </a:path>
              <a:path w="132715" h="667385">
                <a:moveTo>
                  <a:pt x="80518" y="0"/>
                </a:moveTo>
                <a:lnTo>
                  <a:pt x="51943" y="0"/>
                </a:lnTo>
                <a:lnTo>
                  <a:pt x="52002" y="585981"/>
                </a:lnTo>
                <a:lnTo>
                  <a:pt x="66278" y="610439"/>
                </a:lnTo>
                <a:lnTo>
                  <a:pt x="80518" y="585981"/>
                </a:lnTo>
                <a:lnTo>
                  <a:pt x="80518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49498" y="4225290"/>
            <a:ext cx="132715" cy="667385"/>
          </a:xfrm>
          <a:custGeom>
            <a:avLst/>
            <a:gdLst/>
            <a:ahLst/>
            <a:cxnLst/>
            <a:rect l="l" t="t" r="r" b="b"/>
            <a:pathLst>
              <a:path w="132714" h="667385">
                <a:moveTo>
                  <a:pt x="15875" y="536702"/>
                </a:moveTo>
                <a:lnTo>
                  <a:pt x="9143" y="540639"/>
                </a:lnTo>
                <a:lnTo>
                  <a:pt x="2286" y="544576"/>
                </a:lnTo>
                <a:lnTo>
                  <a:pt x="0" y="553339"/>
                </a:lnTo>
                <a:lnTo>
                  <a:pt x="3937" y="560197"/>
                </a:lnTo>
                <a:lnTo>
                  <a:pt x="66293" y="667004"/>
                </a:lnTo>
                <a:lnTo>
                  <a:pt x="82828" y="638683"/>
                </a:lnTo>
                <a:lnTo>
                  <a:pt x="52069" y="638683"/>
                </a:lnTo>
                <a:lnTo>
                  <a:pt x="52010" y="585880"/>
                </a:lnTo>
                <a:lnTo>
                  <a:pt x="28701" y="545846"/>
                </a:lnTo>
                <a:lnTo>
                  <a:pt x="24637" y="538988"/>
                </a:lnTo>
                <a:lnTo>
                  <a:pt x="15875" y="536702"/>
                </a:lnTo>
                <a:close/>
              </a:path>
              <a:path w="132714" h="667385">
                <a:moveTo>
                  <a:pt x="52069" y="585981"/>
                </a:moveTo>
                <a:lnTo>
                  <a:pt x="52069" y="638683"/>
                </a:lnTo>
                <a:lnTo>
                  <a:pt x="80644" y="638683"/>
                </a:lnTo>
                <a:lnTo>
                  <a:pt x="80644" y="631571"/>
                </a:lnTo>
                <a:lnTo>
                  <a:pt x="53975" y="631571"/>
                </a:lnTo>
                <a:lnTo>
                  <a:pt x="66309" y="610439"/>
                </a:lnTo>
                <a:lnTo>
                  <a:pt x="52069" y="585981"/>
                </a:lnTo>
                <a:close/>
              </a:path>
              <a:path w="132714" h="667385">
                <a:moveTo>
                  <a:pt x="116712" y="536702"/>
                </a:moveTo>
                <a:lnTo>
                  <a:pt x="107950" y="538988"/>
                </a:lnTo>
                <a:lnTo>
                  <a:pt x="104012" y="545846"/>
                </a:lnTo>
                <a:lnTo>
                  <a:pt x="80644" y="585880"/>
                </a:lnTo>
                <a:lnTo>
                  <a:pt x="80644" y="638683"/>
                </a:lnTo>
                <a:lnTo>
                  <a:pt x="82828" y="638683"/>
                </a:lnTo>
                <a:lnTo>
                  <a:pt x="128650" y="560197"/>
                </a:lnTo>
                <a:lnTo>
                  <a:pt x="132587" y="553339"/>
                </a:lnTo>
                <a:lnTo>
                  <a:pt x="130301" y="544576"/>
                </a:lnTo>
                <a:lnTo>
                  <a:pt x="123570" y="540639"/>
                </a:lnTo>
                <a:lnTo>
                  <a:pt x="116712" y="536702"/>
                </a:lnTo>
                <a:close/>
              </a:path>
              <a:path w="132714" h="667385">
                <a:moveTo>
                  <a:pt x="66309" y="610439"/>
                </a:moveTo>
                <a:lnTo>
                  <a:pt x="53975" y="631571"/>
                </a:lnTo>
                <a:lnTo>
                  <a:pt x="78612" y="631571"/>
                </a:lnTo>
                <a:lnTo>
                  <a:pt x="66309" y="610439"/>
                </a:lnTo>
                <a:close/>
              </a:path>
              <a:path w="132714" h="667385">
                <a:moveTo>
                  <a:pt x="80644" y="585880"/>
                </a:moveTo>
                <a:lnTo>
                  <a:pt x="66309" y="610439"/>
                </a:lnTo>
                <a:lnTo>
                  <a:pt x="78612" y="631571"/>
                </a:lnTo>
                <a:lnTo>
                  <a:pt x="80644" y="631571"/>
                </a:lnTo>
                <a:lnTo>
                  <a:pt x="80644" y="585880"/>
                </a:lnTo>
                <a:close/>
              </a:path>
              <a:path w="132714" h="667385">
                <a:moveTo>
                  <a:pt x="80644" y="0"/>
                </a:moveTo>
                <a:lnTo>
                  <a:pt x="52069" y="0"/>
                </a:lnTo>
                <a:lnTo>
                  <a:pt x="52069" y="585981"/>
                </a:lnTo>
                <a:lnTo>
                  <a:pt x="66309" y="610439"/>
                </a:lnTo>
                <a:lnTo>
                  <a:pt x="80585" y="585981"/>
                </a:lnTo>
                <a:lnTo>
                  <a:pt x="80644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88616" y="191846"/>
            <a:ext cx="6417183" cy="13356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3150" marR="5080" indent="-1061085">
              <a:lnSpc>
                <a:spcPct val="100000"/>
              </a:lnSpc>
              <a:spcBef>
                <a:spcPts val="95"/>
              </a:spcBef>
            </a:pPr>
            <a:r>
              <a:rPr spc="-135" dirty="0">
                <a:solidFill>
                  <a:srgbClr val="A30000"/>
                </a:solidFill>
              </a:rPr>
              <a:t>Изменения </a:t>
            </a:r>
            <a:r>
              <a:rPr spc="-150" dirty="0">
                <a:solidFill>
                  <a:srgbClr val="A30000"/>
                </a:solidFill>
              </a:rPr>
              <a:t>в </a:t>
            </a:r>
            <a:r>
              <a:rPr spc="-180" dirty="0">
                <a:solidFill>
                  <a:srgbClr val="A30000"/>
                </a:solidFill>
              </a:rPr>
              <a:t>типе</a:t>
            </a:r>
            <a:r>
              <a:rPr spc="-690" dirty="0">
                <a:solidFill>
                  <a:srgbClr val="A30000"/>
                </a:solidFill>
              </a:rPr>
              <a:t> </a:t>
            </a:r>
            <a:r>
              <a:rPr spc="-170" dirty="0">
                <a:solidFill>
                  <a:srgbClr val="A30000"/>
                </a:solidFill>
              </a:rPr>
              <a:t>семьи  </a:t>
            </a:r>
            <a:r>
              <a:rPr spc="-135" dirty="0">
                <a:solidFill>
                  <a:srgbClr val="A30000"/>
                </a:solidFill>
              </a:rPr>
              <a:t>за </a:t>
            </a:r>
            <a:r>
              <a:rPr spc="-155" dirty="0">
                <a:solidFill>
                  <a:srgbClr val="A30000"/>
                </a:solidFill>
              </a:rPr>
              <a:t>XX </a:t>
            </a:r>
            <a:r>
              <a:rPr spc="-250" dirty="0">
                <a:solidFill>
                  <a:srgbClr val="A30000"/>
                </a:solidFill>
              </a:rPr>
              <a:t>- </a:t>
            </a:r>
            <a:r>
              <a:rPr spc="-140" dirty="0">
                <a:solidFill>
                  <a:srgbClr val="A30000"/>
                </a:solidFill>
              </a:rPr>
              <a:t>XXI</a:t>
            </a:r>
            <a:r>
              <a:rPr spc="-715" dirty="0">
                <a:solidFill>
                  <a:srgbClr val="A30000"/>
                </a:solidFill>
              </a:rPr>
              <a:t> </a:t>
            </a:r>
            <a:r>
              <a:rPr spc="-190" dirty="0">
                <a:solidFill>
                  <a:srgbClr val="A30000"/>
                </a:solidFill>
              </a:rPr>
              <a:t>века</a:t>
            </a:r>
          </a:p>
        </p:txBody>
      </p:sp>
      <p:sp>
        <p:nvSpPr>
          <p:cNvPr id="3" name="object 3"/>
          <p:cNvSpPr/>
          <p:nvPr/>
        </p:nvSpPr>
        <p:spPr>
          <a:xfrm>
            <a:off x="1331594" y="3492627"/>
            <a:ext cx="7222490" cy="3240405"/>
          </a:xfrm>
          <a:custGeom>
            <a:avLst/>
            <a:gdLst/>
            <a:ahLst/>
            <a:cxnLst/>
            <a:rect l="l" t="t" r="r" b="b"/>
            <a:pathLst>
              <a:path w="7222490" h="3240404">
                <a:moveTo>
                  <a:pt x="5602224" y="0"/>
                </a:moveTo>
                <a:lnTo>
                  <a:pt x="5602224" y="810133"/>
                </a:lnTo>
                <a:lnTo>
                  <a:pt x="0" y="810133"/>
                </a:lnTo>
                <a:lnTo>
                  <a:pt x="0" y="2430284"/>
                </a:lnTo>
                <a:lnTo>
                  <a:pt x="5602224" y="2430284"/>
                </a:lnTo>
                <a:lnTo>
                  <a:pt x="5602224" y="3240377"/>
                </a:lnTo>
                <a:lnTo>
                  <a:pt x="7222489" y="1620139"/>
                </a:lnTo>
                <a:lnTo>
                  <a:pt x="5602224" y="0"/>
                </a:lnTo>
                <a:close/>
              </a:path>
            </a:pathLst>
          </a:custGeom>
          <a:solidFill>
            <a:srgbClr val="E8D0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43863" y="4696333"/>
            <a:ext cx="1861185" cy="833119"/>
          </a:xfrm>
          <a:custGeom>
            <a:avLst/>
            <a:gdLst/>
            <a:ahLst/>
            <a:cxnLst/>
            <a:rect l="l" t="t" r="r" b="b"/>
            <a:pathLst>
              <a:path w="1861185" h="833120">
                <a:moveTo>
                  <a:pt x="1722247" y="0"/>
                </a:moveTo>
                <a:lnTo>
                  <a:pt x="138811" y="0"/>
                </a:lnTo>
                <a:lnTo>
                  <a:pt x="94918" y="7072"/>
                </a:lnTo>
                <a:lnTo>
                  <a:pt x="56811" y="26769"/>
                </a:lnTo>
                <a:lnTo>
                  <a:pt x="26769" y="56811"/>
                </a:lnTo>
                <a:lnTo>
                  <a:pt x="7072" y="94918"/>
                </a:lnTo>
                <a:lnTo>
                  <a:pt x="0" y="138811"/>
                </a:lnTo>
                <a:lnTo>
                  <a:pt x="0" y="694182"/>
                </a:lnTo>
                <a:lnTo>
                  <a:pt x="7072" y="738025"/>
                </a:lnTo>
                <a:lnTo>
                  <a:pt x="26769" y="776126"/>
                </a:lnTo>
                <a:lnTo>
                  <a:pt x="56811" y="806186"/>
                </a:lnTo>
                <a:lnTo>
                  <a:pt x="94918" y="825908"/>
                </a:lnTo>
                <a:lnTo>
                  <a:pt x="138811" y="832993"/>
                </a:lnTo>
                <a:lnTo>
                  <a:pt x="1722247" y="832993"/>
                </a:lnTo>
                <a:lnTo>
                  <a:pt x="1766139" y="825908"/>
                </a:lnTo>
                <a:lnTo>
                  <a:pt x="1804246" y="806186"/>
                </a:lnTo>
                <a:lnTo>
                  <a:pt x="1834288" y="776126"/>
                </a:lnTo>
                <a:lnTo>
                  <a:pt x="1853985" y="738025"/>
                </a:lnTo>
                <a:lnTo>
                  <a:pt x="1861058" y="694182"/>
                </a:lnTo>
                <a:lnTo>
                  <a:pt x="1861058" y="138811"/>
                </a:lnTo>
                <a:lnTo>
                  <a:pt x="1853985" y="94918"/>
                </a:lnTo>
                <a:lnTo>
                  <a:pt x="1834288" y="56811"/>
                </a:lnTo>
                <a:lnTo>
                  <a:pt x="1804246" y="26769"/>
                </a:lnTo>
                <a:lnTo>
                  <a:pt x="1766139" y="7072"/>
                </a:lnTo>
                <a:lnTo>
                  <a:pt x="1722247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3863" y="4696333"/>
            <a:ext cx="1861185" cy="833119"/>
          </a:xfrm>
          <a:custGeom>
            <a:avLst/>
            <a:gdLst/>
            <a:ahLst/>
            <a:cxnLst/>
            <a:rect l="l" t="t" r="r" b="b"/>
            <a:pathLst>
              <a:path w="1861185" h="833120">
                <a:moveTo>
                  <a:pt x="0" y="138811"/>
                </a:moveTo>
                <a:lnTo>
                  <a:pt x="7072" y="94918"/>
                </a:lnTo>
                <a:lnTo>
                  <a:pt x="26769" y="56811"/>
                </a:lnTo>
                <a:lnTo>
                  <a:pt x="56811" y="26769"/>
                </a:lnTo>
                <a:lnTo>
                  <a:pt x="94918" y="7072"/>
                </a:lnTo>
                <a:lnTo>
                  <a:pt x="138811" y="0"/>
                </a:lnTo>
                <a:lnTo>
                  <a:pt x="1722247" y="0"/>
                </a:lnTo>
                <a:lnTo>
                  <a:pt x="1766139" y="7072"/>
                </a:lnTo>
                <a:lnTo>
                  <a:pt x="1804246" y="26769"/>
                </a:lnTo>
                <a:lnTo>
                  <a:pt x="1834288" y="56811"/>
                </a:lnTo>
                <a:lnTo>
                  <a:pt x="1853985" y="94918"/>
                </a:lnTo>
                <a:lnTo>
                  <a:pt x="1861058" y="138811"/>
                </a:lnTo>
                <a:lnTo>
                  <a:pt x="1861058" y="694182"/>
                </a:lnTo>
                <a:lnTo>
                  <a:pt x="1853985" y="738025"/>
                </a:lnTo>
                <a:lnTo>
                  <a:pt x="1834288" y="776126"/>
                </a:lnTo>
                <a:lnTo>
                  <a:pt x="1804246" y="806186"/>
                </a:lnTo>
                <a:lnTo>
                  <a:pt x="1766139" y="825908"/>
                </a:lnTo>
                <a:lnTo>
                  <a:pt x="1722247" y="832993"/>
                </a:lnTo>
                <a:lnTo>
                  <a:pt x="138811" y="832993"/>
                </a:lnTo>
                <a:lnTo>
                  <a:pt x="94918" y="825908"/>
                </a:lnTo>
                <a:lnTo>
                  <a:pt x="56811" y="806186"/>
                </a:lnTo>
                <a:lnTo>
                  <a:pt x="26769" y="776126"/>
                </a:lnTo>
                <a:lnTo>
                  <a:pt x="7072" y="738025"/>
                </a:lnTo>
                <a:lnTo>
                  <a:pt x="0" y="694182"/>
                </a:lnTo>
                <a:lnTo>
                  <a:pt x="0" y="138811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69466" y="4812029"/>
            <a:ext cx="1611630" cy="54991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515620" marR="5080" indent="-503555">
              <a:lnSpc>
                <a:spcPts val="1970"/>
              </a:lnSpc>
              <a:spcBef>
                <a:spcPts val="325"/>
              </a:spcBef>
            </a:pPr>
            <a:r>
              <a:rPr sz="1800" spc="-65" dirty="0">
                <a:solidFill>
                  <a:srgbClr val="FFFFFF"/>
                </a:solidFill>
                <a:latin typeface="Trebuchet MS"/>
                <a:cs typeface="Trebuchet MS"/>
              </a:rPr>
              <a:t>Патриа</a:t>
            </a:r>
            <a:r>
              <a:rPr sz="1800" spc="-75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800" spc="-100" dirty="0">
                <a:solidFill>
                  <a:srgbClr val="FFFFFF"/>
                </a:solidFill>
                <a:latin typeface="Trebuchet MS"/>
                <a:cs typeface="Trebuchet MS"/>
              </a:rPr>
              <a:t>хал</a:t>
            </a:r>
            <a:r>
              <a:rPr sz="1800" spc="-70" dirty="0">
                <a:solidFill>
                  <a:srgbClr val="FFFFFF"/>
                </a:solidFill>
                <a:latin typeface="Trebuchet MS"/>
                <a:cs typeface="Trebuchet MS"/>
              </a:rPr>
              <a:t>ь</a:t>
            </a:r>
            <a:r>
              <a:rPr sz="1800" spc="-55" dirty="0">
                <a:solidFill>
                  <a:srgbClr val="FFFFFF"/>
                </a:solidFill>
                <a:latin typeface="Trebuchet MS"/>
                <a:cs typeface="Trebuchet MS"/>
              </a:rPr>
              <a:t>ная  </a:t>
            </a:r>
            <a:r>
              <a:rPr sz="1800" spc="-90" dirty="0">
                <a:solidFill>
                  <a:srgbClr val="FFFFFF"/>
                </a:solidFill>
                <a:latin typeface="Trebuchet MS"/>
                <a:cs typeface="Trebuchet MS"/>
              </a:rPr>
              <a:t>семья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85388" y="4696333"/>
            <a:ext cx="2159635" cy="833119"/>
          </a:xfrm>
          <a:custGeom>
            <a:avLst/>
            <a:gdLst/>
            <a:ahLst/>
            <a:cxnLst/>
            <a:rect l="l" t="t" r="r" b="b"/>
            <a:pathLst>
              <a:path w="2159635" h="833120">
                <a:moveTo>
                  <a:pt x="2020824" y="0"/>
                </a:moveTo>
                <a:lnTo>
                  <a:pt x="138811" y="0"/>
                </a:lnTo>
                <a:lnTo>
                  <a:pt x="94918" y="7072"/>
                </a:lnTo>
                <a:lnTo>
                  <a:pt x="56811" y="26769"/>
                </a:lnTo>
                <a:lnTo>
                  <a:pt x="26769" y="56811"/>
                </a:lnTo>
                <a:lnTo>
                  <a:pt x="7072" y="94918"/>
                </a:lnTo>
                <a:lnTo>
                  <a:pt x="0" y="138811"/>
                </a:lnTo>
                <a:lnTo>
                  <a:pt x="0" y="694182"/>
                </a:lnTo>
                <a:lnTo>
                  <a:pt x="7072" y="738025"/>
                </a:lnTo>
                <a:lnTo>
                  <a:pt x="26769" y="776126"/>
                </a:lnTo>
                <a:lnTo>
                  <a:pt x="56811" y="806186"/>
                </a:lnTo>
                <a:lnTo>
                  <a:pt x="94918" y="825908"/>
                </a:lnTo>
                <a:lnTo>
                  <a:pt x="138811" y="832993"/>
                </a:lnTo>
                <a:lnTo>
                  <a:pt x="2020824" y="832993"/>
                </a:lnTo>
                <a:lnTo>
                  <a:pt x="2064716" y="825908"/>
                </a:lnTo>
                <a:lnTo>
                  <a:pt x="2102823" y="806186"/>
                </a:lnTo>
                <a:lnTo>
                  <a:pt x="2132865" y="776126"/>
                </a:lnTo>
                <a:lnTo>
                  <a:pt x="2152562" y="738025"/>
                </a:lnTo>
                <a:lnTo>
                  <a:pt x="2159635" y="694182"/>
                </a:lnTo>
                <a:lnTo>
                  <a:pt x="2159635" y="138811"/>
                </a:lnTo>
                <a:lnTo>
                  <a:pt x="2152562" y="94918"/>
                </a:lnTo>
                <a:lnTo>
                  <a:pt x="2132865" y="56811"/>
                </a:lnTo>
                <a:lnTo>
                  <a:pt x="2102823" y="26769"/>
                </a:lnTo>
                <a:lnTo>
                  <a:pt x="2064716" y="7072"/>
                </a:lnTo>
                <a:lnTo>
                  <a:pt x="2020824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85388" y="4696333"/>
            <a:ext cx="2159635" cy="833119"/>
          </a:xfrm>
          <a:custGeom>
            <a:avLst/>
            <a:gdLst/>
            <a:ahLst/>
            <a:cxnLst/>
            <a:rect l="l" t="t" r="r" b="b"/>
            <a:pathLst>
              <a:path w="2159635" h="833120">
                <a:moveTo>
                  <a:pt x="0" y="138811"/>
                </a:moveTo>
                <a:lnTo>
                  <a:pt x="7072" y="94918"/>
                </a:lnTo>
                <a:lnTo>
                  <a:pt x="26769" y="56811"/>
                </a:lnTo>
                <a:lnTo>
                  <a:pt x="56811" y="26769"/>
                </a:lnTo>
                <a:lnTo>
                  <a:pt x="94918" y="7072"/>
                </a:lnTo>
                <a:lnTo>
                  <a:pt x="138811" y="0"/>
                </a:lnTo>
                <a:lnTo>
                  <a:pt x="2020824" y="0"/>
                </a:lnTo>
                <a:lnTo>
                  <a:pt x="2064716" y="7072"/>
                </a:lnTo>
                <a:lnTo>
                  <a:pt x="2102823" y="26769"/>
                </a:lnTo>
                <a:lnTo>
                  <a:pt x="2132865" y="56811"/>
                </a:lnTo>
                <a:lnTo>
                  <a:pt x="2152562" y="94918"/>
                </a:lnTo>
                <a:lnTo>
                  <a:pt x="2159635" y="138811"/>
                </a:lnTo>
                <a:lnTo>
                  <a:pt x="2159635" y="694182"/>
                </a:lnTo>
                <a:lnTo>
                  <a:pt x="2152562" y="738025"/>
                </a:lnTo>
                <a:lnTo>
                  <a:pt x="2132865" y="776126"/>
                </a:lnTo>
                <a:lnTo>
                  <a:pt x="2102823" y="806186"/>
                </a:lnTo>
                <a:lnTo>
                  <a:pt x="2064716" y="825908"/>
                </a:lnTo>
                <a:lnTo>
                  <a:pt x="2020824" y="832993"/>
                </a:lnTo>
                <a:lnTo>
                  <a:pt x="138811" y="832993"/>
                </a:lnTo>
                <a:lnTo>
                  <a:pt x="94918" y="825908"/>
                </a:lnTo>
                <a:lnTo>
                  <a:pt x="56811" y="806186"/>
                </a:lnTo>
                <a:lnTo>
                  <a:pt x="26769" y="776126"/>
                </a:lnTo>
                <a:lnTo>
                  <a:pt x="7072" y="738025"/>
                </a:lnTo>
                <a:lnTo>
                  <a:pt x="0" y="694182"/>
                </a:lnTo>
                <a:lnTo>
                  <a:pt x="0" y="138811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51834" y="4812029"/>
            <a:ext cx="1627505" cy="54991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524510" marR="5080" indent="-512445">
              <a:lnSpc>
                <a:spcPts val="1970"/>
              </a:lnSpc>
              <a:spcBef>
                <a:spcPts val="325"/>
              </a:spcBef>
            </a:pPr>
            <a:r>
              <a:rPr sz="1800" spc="-95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1800" spc="-10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800" spc="-150" dirty="0">
                <a:solidFill>
                  <a:srgbClr val="FFFFFF"/>
                </a:solidFill>
                <a:latin typeface="Trebuchet MS"/>
                <a:cs typeface="Trebuchet MS"/>
              </a:rPr>
              <a:t>т</a:t>
            </a:r>
            <a:r>
              <a:rPr sz="1800" spc="-25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800" spc="-40" dirty="0">
                <a:solidFill>
                  <a:srgbClr val="FFFFFF"/>
                </a:solidFill>
                <a:latin typeface="Trebuchet MS"/>
                <a:cs typeface="Trebuchet MS"/>
              </a:rPr>
              <a:t>ц</a:t>
            </a:r>
            <a:r>
              <a:rPr sz="1800" spc="-75" dirty="0">
                <a:solidFill>
                  <a:srgbClr val="FFFFFF"/>
                </a:solidFill>
                <a:latin typeface="Trebuchet MS"/>
                <a:cs typeface="Trebuchet MS"/>
              </a:rPr>
              <a:t>ентрич</a:t>
            </a:r>
            <a:r>
              <a:rPr sz="1800" spc="-85" dirty="0">
                <a:solidFill>
                  <a:srgbClr val="FFFFFF"/>
                </a:solidFill>
                <a:latin typeface="Trebuchet MS"/>
                <a:cs typeface="Trebuchet MS"/>
              </a:rPr>
              <a:t>н</a:t>
            </a:r>
            <a:r>
              <a:rPr sz="1800" spc="-60" dirty="0">
                <a:solidFill>
                  <a:srgbClr val="FFFFFF"/>
                </a:solidFill>
                <a:latin typeface="Trebuchet MS"/>
                <a:cs typeface="Trebuchet MS"/>
              </a:rPr>
              <a:t>ая  </a:t>
            </a:r>
            <a:r>
              <a:rPr sz="1800" spc="-90" dirty="0">
                <a:solidFill>
                  <a:srgbClr val="FFFFFF"/>
                </a:solidFill>
                <a:latin typeface="Trebuchet MS"/>
                <a:cs typeface="Trebuchet MS"/>
              </a:rPr>
              <a:t>семья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825490" y="4696333"/>
            <a:ext cx="2142490" cy="833119"/>
          </a:xfrm>
          <a:custGeom>
            <a:avLst/>
            <a:gdLst/>
            <a:ahLst/>
            <a:cxnLst/>
            <a:rect l="l" t="t" r="r" b="b"/>
            <a:pathLst>
              <a:path w="2142490" h="833120">
                <a:moveTo>
                  <a:pt x="2003170" y="0"/>
                </a:moveTo>
                <a:lnTo>
                  <a:pt x="138937" y="0"/>
                </a:lnTo>
                <a:lnTo>
                  <a:pt x="95032" y="7072"/>
                </a:lnTo>
                <a:lnTo>
                  <a:pt x="56893" y="26769"/>
                </a:lnTo>
                <a:lnTo>
                  <a:pt x="26814" y="56811"/>
                </a:lnTo>
                <a:lnTo>
                  <a:pt x="7085" y="94918"/>
                </a:lnTo>
                <a:lnTo>
                  <a:pt x="0" y="138811"/>
                </a:lnTo>
                <a:lnTo>
                  <a:pt x="0" y="694182"/>
                </a:lnTo>
                <a:lnTo>
                  <a:pt x="7085" y="738025"/>
                </a:lnTo>
                <a:lnTo>
                  <a:pt x="26814" y="776126"/>
                </a:lnTo>
                <a:lnTo>
                  <a:pt x="56893" y="806186"/>
                </a:lnTo>
                <a:lnTo>
                  <a:pt x="95032" y="825908"/>
                </a:lnTo>
                <a:lnTo>
                  <a:pt x="138937" y="832993"/>
                </a:lnTo>
                <a:lnTo>
                  <a:pt x="2003170" y="832993"/>
                </a:lnTo>
                <a:lnTo>
                  <a:pt x="2047063" y="825908"/>
                </a:lnTo>
                <a:lnTo>
                  <a:pt x="2085170" y="806186"/>
                </a:lnTo>
                <a:lnTo>
                  <a:pt x="2115212" y="776126"/>
                </a:lnTo>
                <a:lnTo>
                  <a:pt x="2134909" y="738025"/>
                </a:lnTo>
                <a:lnTo>
                  <a:pt x="2141982" y="694182"/>
                </a:lnTo>
                <a:lnTo>
                  <a:pt x="2141982" y="138811"/>
                </a:lnTo>
                <a:lnTo>
                  <a:pt x="2134909" y="94918"/>
                </a:lnTo>
                <a:lnTo>
                  <a:pt x="2115212" y="56811"/>
                </a:lnTo>
                <a:lnTo>
                  <a:pt x="2085170" y="26769"/>
                </a:lnTo>
                <a:lnTo>
                  <a:pt x="2047063" y="7072"/>
                </a:lnTo>
                <a:lnTo>
                  <a:pt x="2003170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25490" y="4696333"/>
            <a:ext cx="2142490" cy="833119"/>
          </a:xfrm>
          <a:custGeom>
            <a:avLst/>
            <a:gdLst/>
            <a:ahLst/>
            <a:cxnLst/>
            <a:rect l="l" t="t" r="r" b="b"/>
            <a:pathLst>
              <a:path w="2142490" h="833120">
                <a:moveTo>
                  <a:pt x="0" y="138811"/>
                </a:moveTo>
                <a:lnTo>
                  <a:pt x="7085" y="94918"/>
                </a:lnTo>
                <a:lnTo>
                  <a:pt x="26814" y="56811"/>
                </a:lnTo>
                <a:lnTo>
                  <a:pt x="56893" y="26769"/>
                </a:lnTo>
                <a:lnTo>
                  <a:pt x="95032" y="7072"/>
                </a:lnTo>
                <a:lnTo>
                  <a:pt x="138937" y="0"/>
                </a:lnTo>
                <a:lnTo>
                  <a:pt x="2003170" y="0"/>
                </a:lnTo>
                <a:lnTo>
                  <a:pt x="2047063" y="7072"/>
                </a:lnTo>
                <a:lnTo>
                  <a:pt x="2085170" y="26769"/>
                </a:lnTo>
                <a:lnTo>
                  <a:pt x="2115212" y="56811"/>
                </a:lnTo>
                <a:lnTo>
                  <a:pt x="2134909" y="94918"/>
                </a:lnTo>
                <a:lnTo>
                  <a:pt x="2141982" y="138811"/>
                </a:lnTo>
                <a:lnTo>
                  <a:pt x="2141982" y="694182"/>
                </a:lnTo>
                <a:lnTo>
                  <a:pt x="2134909" y="738025"/>
                </a:lnTo>
                <a:lnTo>
                  <a:pt x="2115212" y="776126"/>
                </a:lnTo>
                <a:lnTo>
                  <a:pt x="2085170" y="806186"/>
                </a:lnTo>
                <a:lnTo>
                  <a:pt x="2047063" y="825908"/>
                </a:lnTo>
                <a:lnTo>
                  <a:pt x="2003170" y="832993"/>
                </a:lnTo>
                <a:lnTo>
                  <a:pt x="138937" y="832993"/>
                </a:lnTo>
                <a:lnTo>
                  <a:pt x="95032" y="825908"/>
                </a:lnTo>
                <a:lnTo>
                  <a:pt x="56893" y="806186"/>
                </a:lnTo>
                <a:lnTo>
                  <a:pt x="26814" y="776126"/>
                </a:lnTo>
                <a:lnTo>
                  <a:pt x="7085" y="738025"/>
                </a:lnTo>
                <a:lnTo>
                  <a:pt x="0" y="694182"/>
                </a:lnTo>
                <a:lnTo>
                  <a:pt x="0" y="138811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944615" y="4937505"/>
            <a:ext cx="1906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95" dirty="0">
                <a:solidFill>
                  <a:srgbClr val="FFFFFF"/>
                </a:solidFill>
                <a:latin typeface="Trebuchet MS"/>
                <a:cs typeface="Trebuchet MS"/>
              </a:rPr>
              <a:t>Супружеская</a:t>
            </a:r>
            <a:r>
              <a:rPr sz="1800" spc="-1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90" dirty="0">
                <a:solidFill>
                  <a:srgbClr val="FFFFFF"/>
                </a:solidFill>
                <a:latin typeface="Trebuchet MS"/>
                <a:cs typeface="Trebuchet MS"/>
              </a:rPr>
              <a:t>семья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67537" y="1604263"/>
            <a:ext cx="2645791" cy="18883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07891" y="1556892"/>
            <a:ext cx="1512189" cy="22266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68161" y="1607438"/>
            <a:ext cx="2477516" cy="1749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99282" y="172973"/>
            <a:ext cx="3915918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50" dirty="0"/>
              <a:t>Тип</a:t>
            </a:r>
            <a:r>
              <a:rPr spc="-355" dirty="0"/>
              <a:t> </a:t>
            </a:r>
            <a:r>
              <a:rPr spc="-210" dirty="0"/>
              <a:t>семьи: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894838" y="678046"/>
            <a:ext cx="3356610" cy="1184275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90"/>
              </a:spcBef>
            </a:pPr>
            <a:r>
              <a:rPr sz="2800" spc="-114" dirty="0">
                <a:solidFill>
                  <a:srgbClr val="C00000"/>
                </a:solidFill>
                <a:latin typeface="Trebuchet MS"/>
                <a:cs typeface="Trebuchet MS"/>
              </a:rPr>
              <a:t>Патриархальная</a:t>
            </a:r>
            <a:endParaRPr sz="2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030"/>
              </a:spcBef>
            </a:pPr>
            <a:r>
              <a:rPr sz="3200" spc="-195" dirty="0">
                <a:solidFill>
                  <a:srgbClr val="C00000"/>
                </a:solidFill>
                <a:latin typeface="Trebuchet MS"/>
                <a:cs typeface="Trebuchet MS"/>
              </a:rPr>
              <a:t>- </a:t>
            </a:r>
            <a:r>
              <a:rPr sz="3200" spc="-65" dirty="0">
                <a:solidFill>
                  <a:srgbClr val="C00000"/>
                </a:solidFill>
                <a:latin typeface="Trebuchet MS"/>
                <a:cs typeface="Trebuchet MS"/>
              </a:rPr>
              <a:t>до </a:t>
            </a: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начала </a:t>
            </a:r>
            <a:r>
              <a:rPr sz="3200" spc="-120" dirty="0">
                <a:solidFill>
                  <a:srgbClr val="C00000"/>
                </a:solidFill>
                <a:latin typeface="Trebuchet MS"/>
                <a:cs typeface="Trebuchet MS"/>
              </a:rPr>
              <a:t>XX</a:t>
            </a:r>
            <a:r>
              <a:rPr sz="3200" spc="-6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50" dirty="0">
                <a:solidFill>
                  <a:srgbClr val="C00000"/>
                </a:solidFill>
                <a:latin typeface="Trebuchet MS"/>
                <a:cs typeface="Trebuchet MS"/>
              </a:rPr>
              <a:t>века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75154" y="2492895"/>
            <a:ext cx="4572000" cy="32632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72225" y="1429638"/>
            <a:ext cx="2520315" cy="16602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2566" y="1454277"/>
            <a:ext cx="2117217" cy="16356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0245" y="4964900"/>
            <a:ext cx="2232279" cy="15825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59956" y="4964887"/>
            <a:ext cx="2160143" cy="16447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30117" y="172973"/>
            <a:ext cx="2686050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spc="-285" dirty="0"/>
              <a:t>Типы</a:t>
            </a:r>
            <a:r>
              <a:rPr sz="3600" spc="-355" dirty="0"/>
              <a:t> </a:t>
            </a:r>
            <a:r>
              <a:rPr sz="3600" spc="-210" dirty="0"/>
              <a:t>семьи</a:t>
            </a:r>
            <a:r>
              <a:rPr spc="-210"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791667"/>
            <a:ext cx="7861300" cy="4257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05430">
              <a:lnSpc>
                <a:spcPct val="100000"/>
              </a:lnSpc>
              <a:spcBef>
                <a:spcPts val="95"/>
              </a:spcBef>
            </a:pPr>
            <a:r>
              <a:rPr sz="2800" spc="-120" dirty="0">
                <a:solidFill>
                  <a:srgbClr val="001F5F"/>
                </a:solidFill>
                <a:latin typeface="Trebuchet MS"/>
                <a:cs typeface="Trebuchet MS"/>
              </a:rPr>
              <a:t>Патриархальная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50">
              <a:latin typeface="Times New Roman"/>
              <a:cs typeface="Times New Roman"/>
            </a:endParaRPr>
          </a:p>
          <a:p>
            <a:pPr marL="2783205">
              <a:lnSpc>
                <a:spcPct val="100000"/>
              </a:lnSpc>
              <a:spcBef>
                <a:spcPts val="5"/>
              </a:spcBef>
            </a:pPr>
            <a:r>
              <a:rPr sz="3200" u="heavy" spc="-8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40" dirty="0">
                <a:solidFill>
                  <a:srgbClr val="C00000"/>
                </a:solidFill>
                <a:latin typeface="Trebuchet MS"/>
                <a:cs typeface="Trebuchet MS"/>
              </a:rPr>
              <a:t>Иерархия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65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4" dirty="0">
                <a:solidFill>
                  <a:srgbClr val="C00000"/>
                </a:solidFill>
                <a:latin typeface="Trebuchet MS"/>
                <a:cs typeface="Trebuchet MS"/>
              </a:rPr>
              <a:t>муж </a:t>
            </a:r>
            <a:r>
              <a:rPr sz="3200" spc="-75" dirty="0">
                <a:solidFill>
                  <a:srgbClr val="C00000"/>
                </a:solidFill>
                <a:latin typeface="Trebuchet MS"/>
                <a:cs typeface="Trebuchet MS"/>
              </a:rPr>
              <a:t>во </a:t>
            </a:r>
            <a:r>
              <a:rPr sz="3200" spc="-200" dirty="0">
                <a:solidFill>
                  <a:srgbClr val="C00000"/>
                </a:solidFill>
                <a:latin typeface="Trebuchet MS"/>
                <a:cs typeface="Trebuchet MS"/>
              </a:rPr>
              <a:t>главе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90" dirty="0">
                <a:solidFill>
                  <a:srgbClr val="C00000"/>
                </a:solidFill>
                <a:latin typeface="Trebuchet MS"/>
                <a:cs typeface="Trebuchet MS"/>
              </a:rPr>
              <a:t>Общая</a:t>
            </a:r>
            <a:r>
              <a:rPr sz="3200" spc="-25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35" dirty="0">
                <a:solidFill>
                  <a:srgbClr val="C00000"/>
                </a:solidFill>
                <a:latin typeface="Trebuchet MS"/>
                <a:cs typeface="Trebuchet MS"/>
              </a:rPr>
              <a:t>цель</a:t>
            </a:r>
            <a:r>
              <a:rPr sz="3200" spc="-27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0" dirty="0">
                <a:solidFill>
                  <a:srgbClr val="C00000"/>
                </a:solidFill>
                <a:latin typeface="Trebuchet MS"/>
                <a:cs typeface="Trebuchet MS"/>
              </a:rPr>
              <a:t>выживание</a:t>
            </a:r>
            <a:r>
              <a:rPr sz="3200" spc="-2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00" dirty="0">
                <a:solidFill>
                  <a:srgbClr val="C00000"/>
                </a:solidFill>
                <a:latin typeface="Trebuchet MS"/>
                <a:cs typeface="Trebuchet MS"/>
              </a:rPr>
              <a:t>и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развитие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05" dirty="0">
                <a:solidFill>
                  <a:srgbClr val="C00000"/>
                </a:solidFill>
                <a:latin typeface="Trebuchet MS"/>
                <a:cs typeface="Trebuchet MS"/>
              </a:rPr>
              <a:t>Способ </a:t>
            </a:r>
            <a:r>
              <a:rPr sz="3200" spc="-140" dirty="0">
                <a:solidFill>
                  <a:srgbClr val="C00000"/>
                </a:solidFill>
                <a:latin typeface="Trebuchet MS"/>
                <a:cs typeface="Trebuchet MS"/>
              </a:rPr>
              <a:t>достижения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67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00" dirty="0">
                <a:solidFill>
                  <a:srgbClr val="C00000"/>
                </a:solidFill>
                <a:latin typeface="Trebuchet MS"/>
                <a:cs typeface="Trebuchet MS"/>
              </a:rPr>
              <a:t>много </a:t>
            </a:r>
            <a:r>
              <a:rPr sz="3200" spc="-155" dirty="0">
                <a:solidFill>
                  <a:srgbClr val="C00000"/>
                </a:solidFill>
                <a:latin typeface="Trebuchet MS"/>
                <a:cs typeface="Trebuchet MS"/>
              </a:rPr>
              <a:t>детей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55" dirty="0">
                <a:solidFill>
                  <a:srgbClr val="C00000"/>
                </a:solidFill>
                <a:latin typeface="Trebuchet MS"/>
                <a:cs typeface="Trebuchet MS"/>
              </a:rPr>
              <a:t>Система </a:t>
            </a:r>
            <a:r>
              <a:rPr sz="3200" spc="-95" dirty="0">
                <a:solidFill>
                  <a:srgbClr val="C00000"/>
                </a:solidFill>
                <a:latin typeface="Trebuchet MS"/>
                <a:cs typeface="Trebuchet MS"/>
              </a:rPr>
              <a:t>взаимоотношений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5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25" dirty="0">
                <a:solidFill>
                  <a:srgbClr val="C00000"/>
                </a:solidFill>
                <a:latin typeface="Trebuchet MS"/>
                <a:cs typeface="Trebuchet MS"/>
              </a:rPr>
              <a:t>зависимость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7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60" dirty="0">
                <a:solidFill>
                  <a:srgbClr val="C00000"/>
                </a:solidFill>
                <a:latin typeface="Trebuchet MS"/>
                <a:cs typeface="Trebuchet MS"/>
              </a:rPr>
              <a:t>Все </a:t>
            </a:r>
            <a:r>
              <a:rPr sz="3200" spc="-110" dirty="0">
                <a:solidFill>
                  <a:srgbClr val="C00000"/>
                </a:solidFill>
                <a:latin typeface="Trebuchet MS"/>
                <a:cs typeface="Trebuchet MS"/>
              </a:rPr>
              <a:t>отношения </a:t>
            </a:r>
            <a:r>
              <a:rPr sz="3200" spc="-175" dirty="0">
                <a:solidFill>
                  <a:srgbClr val="C00000"/>
                </a:solidFill>
                <a:latin typeface="Trebuchet MS"/>
                <a:cs typeface="Trebuchet MS"/>
              </a:rPr>
              <a:t>строятся </a:t>
            </a:r>
            <a:r>
              <a:rPr sz="3200" spc="-95" dirty="0">
                <a:solidFill>
                  <a:srgbClr val="C00000"/>
                </a:solidFill>
                <a:latin typeface="Trebuchet MS"/>
                <a:cs typeface="Trebuchet MS"/>
              </a:rPr>
              <a:t>на</a:t>
            </a:r>
            <a:r>
              <a:rPr sz="3200" spc="-60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50" dirty="0">
                <a:solidFill>
                  <a:srgbClr val="C00000"/>
                </a:solidFill>
                <a:latin typeface="Trebuchet MS"/>
                <a:cs typeface="Trebuchet MS"/>
              </a:rPr>
              <a:t>традициях.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80361" y="5746496"/>
            <a:ext cx="67259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80" dirty="0">
                <a:solidFill>
                  <a:srgbClr val="001F5F"/>
                </a:solidFill>
                <a:latin typeface="Trebuchet MS"/>
                <a:cs typeface="Trebuchet MS"/>
              </a:rPr>
              <a:t>Лозунг </a:t>
            </a:r>
            <a:r>
              <a:rPr sz="1800" i="1" spc="235" dirty="0">
                <a:solidFill>
                  <a:srgbClr val="001F5F"/>
                </a:solidFill>
                <a:latin typeface="Trebuchet MS"/>
                <a:cs typeface="Trebuchet MS"/>
              </a:rPr>
              <a:t>–</a:t>
            </a:r>
            <a:r>
              <a:rPr sz="1800" i="1" spc="-35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75" dirty="0">
                <a:solidFill>
                  <a:srgbClr val="001F5F"/>
                </a:solidFill>
                <a:latin typeface="Trebuchet MS"/>
                <a:cs typeface="Trebuchet MS"/>
              </a:rPr>
              <a:t>«Построить </a:t>
            </a:r>
            <a:r>
              <a:rPr sz="1800" i="1" spc="-120" dirty="0">
                <a:solidFill>
                  <a:srgbClr val="001F5F"/>
                </a:solidFill>
                <a:latin typeface="Trebuchet MS"/>
                <a:cs typeface="Trebuchet MS"/>
              </a:rPr>
              <a:t>дом, </a:t>
            </a:r>
            <a:r>
              <a:rPr sz="1800" i="1" spc="-85" dirty="0">
                <a:solidFill>
                  <a:srgbClr val="001F5F"/>
                </a:solidFill>
                <a:latin typeface="Trebuchet MS"/>
                <a:cs typeface="Trebuchet MS"/>
              </a:rPr>
              <a:t>посадить </a:t>
            </a:r>
            <a:r>
              <a:rPr sz="1800" i="1" spc="-100" dirty="0">
                <a:solidFill>
                  <a:srgbClr val="001F5F"/>
                </a:solidFill>
                <a:latin typeface="Trebuchet MS"/>
                <a:cs typeface="Trebuchet MS"/>
              </a:rPr>
              <a:t>дерево, </a:t>
            </a: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вырастить </a:t>
            </a:r>
            <a:r>
              <a:rPr sz="1800" i="1" spc="-75" dirty="0">
                <a:solidFill>
                  <a:srgbClr val="001F5F"/>
                </a:solidFill>
                <a:latin typeface="Trebuchet MS"/>
                <a:cs typeface="Trebuchet MS"/>
              </a:rPr>
              <a:t>детей…»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04279" y="188595"/>
            <a:ext cx="1506981" cy="26649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0" y="172973"/>
            <a:ext cx="5333999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791667"/>
            <a:ext cx="8074025" cy="4646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Патриархальная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50">
              <a:latin typeface="Times New Roman"/>
              <a:cs typeface="Times New Roman"/>
            </a:endParaRPr>
          </a:p>
          <a:p>
            <a:pPr marL="1972310">
              <a:lnSpc>
                <a:spcPct val="100000"/>
              </a:lnSpc>
              <a:spcBef>
                <a:spcPts val="5"/>
              </a:spcBef>
            </a:pPr>
            <a:r>
              <a:rPr sz="3200" u="heavy" spc="-80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rebuchet MS"/>
                <a:cs typeface="Trebuchet MS"/>
              </a:rPr>
              <a:t>Причины</a:t>
            </a:r>
            <a:r>
              <a:rPr sz="3200" i="1" u="heavy" spc="-2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i="1" u="heavy" spc="-1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rebuchet MS"/>
                <a:cs typeface="Trebuchet MS"/>
              </a:rPr>
              <a:t>исчезновения:</a:t>
            </a:r>
            <a:endParaRPr sz="3200">
              <a:latin typeface="Trebuchet MS"/>
              <a:cs typeface="Trebuchet MS"/>
            </a:endParaRPr>
          </a:p>
          <a:p>
            <a:pPr marL="527685" marR="5080" indent="-514984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20" dirty="0">
                <a:solidFill>
                  <a:srgbClr val="001F5F"/>
                </a:solidFill>
                <a:latin typeface="Trebuchet MS"/>
                <a:cs typeface="Trebuchet MS"/>
              </a:rPr>
              <a:t>Скачкообразные </a:t>
            </a:r>
            <a:r>
              <a:rPr sz="3200" spc="-110" dirty="0">
                <a:solidFill>
                  <a:srgbClr val="001F5F"/>
                </a:solidFill>
                <a:latin typeface="Trebuchet MS"/>
                <a:cs typeface="Trebuchet MS"/>
              </a:rPr>
              <a:t>изменения </a:t>
            </a:r>
            <a:r>
              <a:rPr sz="3200" spc="-90" dirty="0">
                <a:solidFill>
                  <a:srgbClr val="001F5F"/>
                </a:solidFill>
                <a:latin typeface="Trebuchet MS"/>
                <a:cs typeface="Trebuchet MS"/>
              </a:rPr>
              <a:t>образа </a:t>
            </a:r>
            <a:r>
              <a:rPr sz="3200" spc="-110" dirty="0">
                <a:solidFill>
                  <a:srgbClr val="001F5F"/>
                </a:solidFill>
                <a:latin typeface="Trebuchet MS"/>
                <a:cs typeface="Trebuchet MS"/>
              </a:rPr>
              <a:t>жизни  </a:t>
            </a:r>
            <a:r>
              <a:rPr sz="3200" spc="-120" dirty="0">
                <a:solidFill>
                  <a:srgbClr val="001F5F"/>
                </a:solidFill>
                <a:latin typeface="Trebuchet MS"/>
                <a:cs typeface="Trebuchet MS"/>
              </a:rPr>
              <a:t>в</a:t>
            </a:r>
            <a:r>
              <a:rPr sz="3200" spc="-24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40" dirty="0">
                <a:solidFill>
                  <a:srgbClr val="001F5F"/>
                </a:solidFill>
                <a:latin typeface="Trebuchet MS"/>
                <a:cs typeface="Trebuchet MS"/>
              </a:rPr>
              <a:t>ХХ</a:t>
            </a:r>
            <a:r>
              <a:rPr sz="3200" spc="-254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60" dirty="0">
                <a:solidFill>
                  <a:srgbClr val="001F5F"/>
                </a:solidFill>
                <a:latin typeface="Trebuchet MS"/>
                <a:cs typeface="Trebuchet MS"/>
              </a:rPr>
              <a:t>веке</a:t>
            </a:r>
            <a:r>
              <a:rPr sz="3200" spc="-254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20" dirty="0">
                <a:solidFill>
                  <a:srgbClr val="001F5F"/>
                </a:solidFill>
                <a:latin typeface="Trebuchet MS"/>
                <a:cs typeface="Trebuchet MS"/>
              </a:rPr>
              <a:t>в</a:t>
            </a:r>
            <a:r>
              <a:rPr sz="3200" spc="-24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10" dirty="0">
                <a:solidFill>
                  <a:srgbClr val="001F5F"/>
                </a:solidFill>
                <a:latin typeface="Trebuchet MS"/>
                <a:cs typeface="Trebuchet MS"/>
              </a:rPr>
              <a:t>каждом</a:t>
            </a:r>
            <a:r>
              <a:rPr sz="3200" spc="-25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05" dirty="0">
                <a:solidFill>
                  <a:srgbClr val="001F5F"/>
                </a:solidFill>
                <a:latin typeface="Trebuchet MS"/>
                <a:cs typeface="Trebuchet MS"/>
              </a:rPr>
              <a:t>из</a:t>
            </a:r>
            <a:r>
              <a:rPr sz="3200" spc="-24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40" dirty="0">
                <a:solidFill>
                  <a:srgbClr val="001F5F"/>
                </a:solidFill>
                <a:latin typeface="Trebuchet MS"/>
                <a:cs typeface="Trebuchet MS"/>
              </a:rPr>
              <a:t>поколений.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50" dirty="0">
                <a:solidFill>
                  <a:srgbClr val="001F5F"/>
                </a:solidFill>
                <a:latin typeface="Trebuchet MS"/>
                <a:cs typeface="Trebuchet MS"/>
              </a:rPr>
              <a:t>Истребление </a:t>
            </a:r>
            <a:r>
              <a:rPr sz="3200" spc="-135" dirty="0">
                <a:solidFill>
                  <a:srgbClr val="001F5F"/>
                </a:solidFill>
                <a:latin typeface="Trebuchet MS"/>
                <a:cs typeface="Trebuchet MS"/>
              </a:rPr>
              <a:t>активных </a:t>
            </a:r>
            <a:r>
              <a:rPr sz="3200" spc="-105" dirty="0">
                <a:solidFill>
                  <a:srgbClr val="001F5F"/>
                </a:solidFill>
                <a:latin typeface="Trebuchet MS"/>
                <a:cs typeface="Trebuchet MS"/>
              </a:rPr>
              <a:t>здоровых</a:t>
            </a:r>
            <a:r>
              <a:rPr sz="3200" spc="-46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55" dirty="0">
                <a:solidFill>
                  <a:srgbClr val="001F5F"/>
                </a:solidFill>
                <a:latin typeface="Trebuchet MS"/>
                <a:cs typeface="Trebuchet MS"/>
              </a:rPr>
              <a:t>мужчин.</a:t>
            </a:r>
            <a:endParaRPr sz="3200">
              <a:latin typeface="Trebuchet MS"/>
              <a:cs typeface="Trebuchet MS"/>
            </a:endParaRPr>
          </a:p>
          <a:p>
            <a:pPr marL="527685" marR="5080" indent="-514984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  <a:tab pos="2936240" algn="l"/>
                <a:tab pos="6516370" algn="l"/>
              </a:tabLst>
            </a:pPr>
            <a:r>
              <a:rPr sz="3200" spc="-65" dirty="0">
                <a:solidFill>
                  <a:srgbClr val="001F5F"/>
                </a:solidFill>
                <a:latin typeface="Trebuchet MS"/>
                <a:cs typeface="Trebuchet MS"/>
              </a:rPr>
              <a:t>Повы</a:t>
            </a:r>
            <a:r>
              <a:rPr sz="3200" spc="-80" dirty="0">
                <a:solidFill>
                  <a:srgbClr val="001F5F"/>
                </a:solidFill>
                <a:latin typeface="Trebuchet MS"/>
                <a:cs typeface="Trebuchet MS"/>
              </a:rPr>
              <a:t>ш</a:t>
            </a:r>
            <a:r>
              <a:rPr sz="3200" spc="-175" dirty="0">
                <a:solidFill>
                  <a:srgbClr val="001F5F"/>
                </a:solidFill>
                <a:latin typeface="Trebuchet MS"/>
                <a:cs typeface="Trebuchet MS"/>
              </a:rPr>
              <a:t>е</a:t>
            </a:r>
            <a:r>
              <a:rPr sz="3200" spc="-110" dirty="0">
                <a:solidFill>
                  <a:srgbClr val="001F5F"/>
                </a:solidFill>
                <a:latin typeface="Trebuchet MS"/>
                <a:cs typeface="Trebuchet MS"/>
              </a:rPr>
              <a:t>ние</a:t>
            </a:r>
            <a:r>
              <a:rPr sz="3200" dirty="0">
                <a:solidFill>
                  <a:srgbClr val="001F5F"/>
                </a:solidFill>
                <a:latin typeface="Trebuchet MS"/>
                <a:cs typeface="Trebuchet MS"/>
              </a:rPr>
              <a:t>	</a:t>
            </a:r>
            <a:r>
              <a:rPr sz="3200" spc="-50" dirty="0">
                <a:solidFill>
                  <a:srgbClr val="001F5F"/>
                </a:solidFill>
                <a:latin typeface="Trebuchet MS"/>
                <a:cs typeface="Trebuchet MS"/>
              </a:rPr>
              <a:t>о</a:t>
            </a:r>
            <a:r>
              <a:rPr sz="3200" spc="-75" dirty="0">
                <a:solidFill>
                  <a:srgbClr val="001F5F"/>
                </a:solidFill>
                <a:latin typeface="Trebuchet MS"/>
                <a:cs typeface="Trebuchet MS"/>
              </a:rPr>
              <a:t>б</a:t>
            </a:r>
            <a:r>
              <a:rPr sz="3200" spc="-120" dirty="0">
                <a:solidFill>
                  <a:srgbClr val="001F5F"/>
                </a:solidFill>
                <a:latin typeface="Trebuchet MS"/>
                <a:cs typeface="Trebuchet MS"/>
              </a:rPr>
              <a:t>разова</a:t>
            </a:r>
            <a:r>
              <a:rPr sz="3200" spc="-140" dirty="0">
                <a:solidFill>
                  <a:srgbClr val="001F5F"/>
                </a:solidFill>
                <a:latin typeface="Trebuchet MS"/>
                <a:cs typeface="Trebuchet MS"/>
              </a:rPr>
              <a:t>т</a:t>
            </a:r>
            <a:r>
              <a:rPr sz="3200" spc="-220" dirty="0">
                <a:solidFill>
                  <a:srgbClr val="001F5F"/>
                </a:solidFill>
                <a:latin typeface="Trebuchet MS"/>
                <a:cs typeface="Trebuchet MS"/>
              </a:rPr>
              <a:t>е</a:t>
            </a:r>
            <a:r>
              <a:rPr sz="3200" spc="-145" dirty="0">
                <a:solidFill>
                  <a:srgbClr val="001F5F"/>
                </a:solidFill>
                <a:latin typeface="Trebuchet MS"/>
                <a:cs typeface="Trebuchet MS"/>
              </a:rPr>
              <a:t>льно</a:t>
            </a:r>
            <a:r>
              <a:rPr sz="3200" spc="-160" dirty="0">
                <a:solidFill>
                  <a:srgbClr val="001F5F"/>
                </a:solidFill>
                <a:latin typeface="Trebuchet MS"/>
                <a:cs typeface="Trebuchet MS"/>
              </a:rPr>
              <a:t>г</a:t>
            </a:r>
            <a:r>
              <a:rPr sz="3200" spc="-250" dirty="0">
                <a:solidFill>
                  <a:srgbClr val="001F5F"/>
                </a:solidFill>
                <a:latin typeface="Trebuchet MS"/>
                <a:cs typeface="Trebuchet MS"/>
              </a:rPr>
              <a:t>о</a:t>
            </a:r>
            <a:r>
              <a:rPr sz="3200" spc="-165" dirty="0">
                <a:solidFill>
                  <a:srgbClr val="001F5F"/>
                </a:solidFill>
                <a:latin typeface="Trebuchet MS"/>
                <a:cs typeface="Trebuchet MS"/>
              </a:rPr>
              <a:t>,</a:t>
            </a:r>
            <a:r>
              <a:rPr sz="3200" dirty="0">
                <a:solidFill>
                  <a:srgbClr val="001F5F"/>
                </a:solidFill>
                <a:latin typeface="Trebuchet MS"/>
                <a:cs typeface="Trebuchet MS"/>
              </a:rPr>
              <a:t>	</a:t>
            </a:r>
            <a:r>
              <a:rPr sz="3200" spc="-110" dirty="0">
                <a:solidFill>
                  <a:srgbClr val="001F5F"/>
                </a:solidFill>
                <a:latin typeface="Trebuchet MS"/>
                <a:cs typeface="Trebuchet MS"/>
              </a:rPr>
              <a:t>социа</a:t>
            </a:r>
            <a:r>
              <a:rPr sz="3200" spc="-130" dirty="0">
                <a:solidFill>
                  <a:srgbClr val="001F5F"/>
                </a:solidFill>
                <a:latin typeface="Trebuchet MS"/>
                <a:cs typeface="Trebuchet MS"/>
              </a:rPr>
              <a:t>л</a:t>
            </a:r>
            <a:r>
              <a:rPr sz="3200" spc="-125" dirty="0">
                <a:solidFill>
                  <a:srgbClr val="001F5F"/>
                </a:solidFill>
                <a:latin typeface="Trebuchet MS"/>
                <a:cs typeface="Trebuchet MS"/>
              </a:rPr>
              <a:t>ь</a:t>
            </a:r>
            <a:r>
              <a:rPr sz="3200" spc="-175" dirty="0">
                <a:solidFill>
                  <a:srgbClr val="001F5F"/>
                </a:solidFill>
                <a:latin typeface="Trebuchet MS"/>
                <a:cs typeface="Trebuchet MS"/>
              </a:rPr>
              <a:t>-  </a:t>
            </a:r>
            <a:r>
              <a:rPr sz="3200" spc="-114" dirty="0">
                <a:solidFill>
                  <a:srgbClr val="001F5F"/>
                </a:solidFill>
                <a:latin typeface="Trebuchet MS"/>
                <a:cs typeface="Trebuchet MS"/>
              </a:rPr>
              <a:t>ного </a:t>
            </a:r>
            <a:r>
              <a:rPr sz="3200" spc="-100" dirty="0">
                <a:solidFill>
                  <a:srgbClr val="001F5F"/>
                </a:solidFill>
                <a:latin typeface="Trebuchet MS"/>
                <a:cs typeface="Trebuchet MS"/>
              </a:rPr>
              <a:t>и </a:t>
            </a:r>
            <a:r>
              <a:rPr sz="3200" spc="-135" dirty="0">
                <a:solidFill>
                  <a:srgbClr val="001F5F"/>
                </a:solidFill>
                <a:latin typeface="Trebuchet MS"/>
                <a:cs typeface="Trebuchet MS"/>
              </a:rPr>
              <a:t>экономического </a:t>
            </a:r>
            <a:r>
              <a:rPr sz="3200" spc="-185" dirty="0">
                <a:solidFill>
                  <a:srgbClr val="001F5F"/>
                </a:solidFill>
                <a:latin typeface="Trebuchet MS"/>
                <a:cs typeface="Trebuchet MS"/>
              </a:rPr>
              <a:t>статуса</a:t>
            </a:r>
            <a:r>
              <a:rPr sz="3200" spc="-66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40" dirty="0">
                <a:solidFill>
                  <a:srgbClr val="001F5F"/>
                </a:solidFill>
                <a:latin typeface="Trebuchet MS"/>
                <a:cs typeface="Trebuchet MS"/>
              </a:rPr>
              <a:t>женщины.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14" dirty="0">
                <a:solidFill>
                  <a:srgbClr val="001F5F"/>
                </a:solidFill>
                <a:latin typeface="Trebuchet MS"/>
                <a:cs typeface="Trebuchet MS"/>
              </a:rPr>
              <a:t>Появление </a:t>
            </a:r>
            <a:r>
              <a:rPr sz="3200" spc="-100" dirty="0">
                <a:solidFill>
                  <a:srgbClr val="001F5F"/>
                </a:solidFill>
                <a:latin typeface="Trebuchet MS"/>
                <a:cs typeface="Trebuchet MS"/>
              </a:rPr>
              <a:t>пенсионной</a:t>
            </a:r>
            <a:r>
              <a:rPr sz="3200" spc="-45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3200" spc="-180" dirty="0">
                <a:solidFill>
                  <a:srgbClr val="001F5F"/>
                </a:solidFill>
                <a:latin typeface="Trebuchet MS"/>
                <a:cs typeface="Trebuchet MS"/>
              </a:rPr>
              <a:t>системы.</a:t>
            </a:r>
            <a:endParaRPr sz="32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40882" y="2264282"/>
            <a:ext cx="2811780" cy="17825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1523" y="4752721"/>
            <a:ext cx="2448306" cy="16322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 </a:t>
            </a:r>
            <a:r>
              <a:rPr spc="-210" dirty="0"/>
              <a:t>семьи:</a:t>
            </a:r>
          </a:p>
          <a:p>
            <a:pPr marL="20955" algn="ctr">
              <a:lnSpc>
                <a:spcPct val="100000"/>
              </a:lnSpc>
              <a:spcBef>
                <a:spcPts val="75"/>
              </a:spcBef>
            </a:pPr>
            <a:r>
              <a:rPr sz="2800" spc="-120" dirty="0">
                <a:solidFill>
                  <a:srgbClr val="C00000"/>
                </a:solidFill>
              </a:rPr>
              <a:t>Переходная </a:t>
            </a:r>
            <a:r>
              <a:rPr sz="2800" spc="-175" dirty="0">
                <a:solidFill>
                  <a:srgbClr val="C00000"/>
                </a:solidFill>
              </a:rPr>
              <a:t>-</a:t>
            </a:r>
            <a:r>
              <a:rPr sz="2800" spc="-275" dirty="0">
                <a:solidFill>
                  <a:srgbClr val="C00000"/>
                </a:solidFill>
              </a:rPr>
              <a:t> </a:t>
            </a:r>
            <a:r>
              <a:rPr sz="2800" spc="-120" dirty="0">
                <a:solidFill>
                  <a:srgbClr val="C00000"/>
                </a:solidFill>
              </a:rPr>
              <a:t>патриархально-матриархальная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3221863" y="1607642"/>
            <a:ext cx="269811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i="1" u="heavy" spc="-9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1930-е </a:t>
            </a:r>
            <a:r>
              <a:rPr sz="3200" i="1" u="heavy" spc="4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–</a:t>
            </a:r>
            <a:r>
              <a:rPr sz="3200" i="1" u="heavy" spc="-45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i="1" u="heavy" spc="-9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1950-е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150483" y="4546600"/>
            <a:ext cx="2664333" cy="18383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5541" y="2264410"/>
            <a:ext cx="2304288" cy="17987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27730" y="2264282"/>
            <a:ext cx="3061589" cy="41206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0404" y="158877"/>
            <a:ext cx="2687955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spc="-285" dirty="0"/>
              <a:t>Типы</a:t>
            </a:r>
            <a:r>
              <a:rPr sz="3600" spc="-340" dirty="0"/>
              <a:t> </a:t>
            </a:r>
            <a:r>
              <a:rPr sz="3600" spc="-210" dirty="0"/>
              <a:t>семьи</a:t>
            </a:r>
            <a:r>
              <a:rPr spc="-210"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777697"/>
            <a:ext cx="8036559" cy="3978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6515" algn="ctr">
              <a:lnSpc>
                <a:spcPct val="100000"/>
              </a:lnSpc>
              <a:spcBef>
                <a:spcPts val="95"/>
              </a:spcBef>
            </a:pPr>
            <a:r>
              <a:rPr sz="2800" spc="-120" dirty="0">
                <a:solidFill>
                  <a:srgbClr val="001F5F"/>
                </a:solidFill>
                <a:latin typeface="Trebuchet MS"/>
                <a:cs typeface="Trebuchet MS"/>
              </a:rPr>
              <a:t>Переходная </a:t>
            </a:r>
            <a:r>
              <a:rPr sz="2800" spc="-175" dirty="0">
                <a:solidFill>
                  <a:srgbClr val="001F5F"/>
                </a:solidFill>
                <a:latin typeface="Trebuchet MS"/>
                <a:cs typeface="Trebuchet MS"/>
              </a:rPr>
              <a:t>-</a:t>
            </a:r>
            <a:r>
              <a:rPr sz="2800" spc="-29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001F5F"/>
                </a:solidFill>
                <a:latin typeface="Trebuchet MS"/>
                <a:cs typeface="Trebuchet MS"/>
              </a:rPr>
              <a:t>патриархально-матриархальная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00">
              <a:latin typeface="Times New Roman"/>
              <a:cs typeface="Times New Roman"/>
            </a:endParaRPr>
          </a:p>
          <a:p>
            <a:pPr marL="32384" algn="ctr">
              <a:lnSpc>
                <a:spcPct val="100000"/>
              </a:lnSpc>
            </a:pPr>
            <a:r>
              <a:rPr sz="3200" u="heavy" spc="-8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20" dirty="0">
                <a:solidFill>
                  <a:srgbClr val="C00000"/>
                </a:solidFill>
                <a:latin typeface="Trebuchet MS"/>
                <a:cs typeface="Trebuchet MS"/>
              </a:rPr>
              <a:t>Много </a:t>
            </a:r>
            <a:r>
              <a:rPr sz="3200" spc="-140" dirty="0">
                <a:solidFill>
                  <a:srgbClr val="C00000"/>
                </a:solidFill>
                <a:latin typeface="Trebuchet MS"/>
                <a:cs typeface="Trebuchet MS"/>
              </a:rPr>
              <a:t>семей </a:t>
            </a:r>
            <a:r>
              <a:rPr sz="3200" spc="-105" dirty="0">
                <a:solidFill>
                  <a:srgbClr val="C00000"/>
                </a:solidFill>
                <a:latin typeface="Trebuchet MS"/>
                <a:cs typeface="Trebuchet MS"/>
              </a:rPr>
              <a:t>без</a:t>
            </a:r>
            <a:r>
              <a:rPr sz="3200" spc="-61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55" dirty="0">
                <a:solidFill>
                  <a:srgbClr val="C00000"/>
                </a:solidFill>
                <a:latin typeface="Trebuchet MS"/>
                <a:cs typeface="Trebuchet MS"/>
              </a:rPr>
              <a:t>мужчин.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Алкоголизация </a:t>
            </a:r>
            <a:r>
              <a:rPr sz="3200" spc="-150" dirty="0">
                <a:solidFill>
                  <a:srgbClr val="C00000"/>
                </a:solidFill>
                <a:latin typeface="Trebuchet MS"/>
                <a:cs typeface="Trebuchet MS"/>
              </a:rPr>
              <a:t>мужского</a:t>
            </a:r>
            <a:r>
              <a:rPr sz="3200" spc="-3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70" dirty="0">
                <a:solidFill>
                  <a:srgbClr val="C00000"/>
                </a:solidFill>
                <a:latin typeface="Trebuchet MS"/>
                <a:cs typeface="Trebuchet MS"/>
              </a:rPr>
              <a:t>населения.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25" dirty="0">
                <a:solidFill>
                  <a:srgbClr val="C00000"/>
                </a:solidFill>
                <a:latin typeface="Trebuchet MS"/>
                <a:cs typeface="Trebuchet MS"/>
              </a:rPr>
              <a:t>Потеря </a:t>
            </a:r>
            <a:r>
              <a:rPr sz="3200" spc="-110" dirty="0">
                <a:solidFill>
                  <a:srgbClr val="C00000"/>
                </a:solidFill>
                <a:latin typeface="Trebuchet MS"/>
                <a:cs typeface="Trebuchet MS"/>
              </a:rPr>
              <a:t>морально-ценностных</a:t>
            </a:r>
            <a:r>
              <a:rPr sz="3200" spc="-48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ориентиров.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135" dirty="0">
                <a:solidFill>
                  <a:srgbClr val="C00000"/>
                </a:solidFill>
                <a:latin typeface="Trebuchet MS"/>
                <a:cs typeface="Trebuchet MS"/>
              </a:rPr>
              <a:t>Женщина</a:t>
            </a:r>
            <a:r>
              <a:rPr sz="3200" spc="-26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40" dirty="0">
                <a:solidFill>
                  <a:srgbClr val="C00000"/>
                </a:solidFill>
                <a:latin typeface="Trebuchet MS"/>
                <a:cs typeface="Trebuchet MS"/>
              </a:rPr>
              <a:t>берёт</a:t>
            </a:r>
            <a:r>
              <a:rPr sz="3200" spc="-26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4" dirty="0">
                <a:solidFill>
                  <a:srgbClr val="C00000"/>
                </a:solidFill>
                <a:latin typeface="Trebuchet MS"/>
                <a:cs typeface="Trebuchet MS"/>
              </a:rPr>
              <a:t>семью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20" dirty="0">
                <a:solidFill>
                  <a:srgbClr val="C00000"/>
                </a:solidFill>
                <a:latin typeface="Trebuchet MS"/>
                <a:cs typeface="Trebuchet MS"/>
              </a:rPr>
              <a:t>в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20" dirty="0">
                <a:solidFill>
                  <a:srgbClr val="C00000"/>
                </a:solidFill>
                <a:latin typeface="Trebuchet MS"/>
                <a:cs typeface="Trebuchet MS"/>
              </a:rPr>
              <a:t>свои</a:t>
            </a:r>
            <a:r>
              <a:rPr sz="3200" spc="-24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85" dirty="0">
                <a:solidFill>
                  <a:srgbClr val="C00000"/>
                </a:solidFill>
                <a:latin typeface="Trebuchet MS"/>
                <a:cs typeface="Trebuchet MS"/>
              </a:rPr>
              <a:t>руки.</a:t>
            </a:r>
            <a:endParaRPr sz="320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3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3200" spc="-60" dirty="0">
                <a:solidFill>
                  <a:srgbClr val="C00000"/>
                </a:solidFill>
                <a:latin typeface="Trebuchet MS"/>
                <a:cs typeface="Trebuchet MS"/>
              </a:rPr>
              <a:t>Мужчина </a:t>
            </a:r>
            <a:r>
              <a:rPr sz="3200" spc="-165" dirty="0">
                <a:solidFill>
                  <a:srgbClr val="C00000"/>
                </a:solidFill>
                <a:latin typeface="Trebuchet MS"/>
                <a:cs typeface="Trebuchet MS"/>
              </a:rPr>
              <a:t>отдаёт </a:t>
            </a: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зарплату</a:t>
            </a:r>
            <a:r>
              <a:rPr sz="3200" spc="-53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90" dirty="0">
                <a:solidFill>
                  <a:srgbClr val="C00000"/>
                </a:solidFill>
                <a:latin typeface="Trebuchet MS"/>
                <a:cs typeface="Trebuchet MS"/>
              </a:rPr>
              <a:t>жене.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16938" y="5075732"/>
            <a:ext cx="6689725" cy="62928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5"/>
              </a:spcBef>
            </a:pP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Лозунги:</a:t>
            </a:r>
            <a:r>
              <a:rPr sz="1800" i="1" spc="-14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55" dirty="0">
                <a:solidFill>
                  <a:srgbClr val="001F5F"/>
                </a:solidFill>
                <a:latin typeface="Trebuchet MS"/>
                <a:cs typeface="Trebuchet MS"/>
              </a:rPr>
              <a:t>«Я</a:t>
            </a:r>
            <a:r>
              <a:rPr sz="1800" i="1" spc="-13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60" dirty="0">
                <a:solidFill>
                  <a:srgbClr val="001F5F"/>
                </a:solidFill>
                <a:latin typeface="Trebuchet MS"/>
                <a:cs typeface="Trebuchet MS"/>
              </a:rPr>
              <a:t>должна</a:t>
            </a:r>
            <a:r>
              <a:rPr sz="1800" i="1" spc="-14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105" dirty="0">
                <a:solidFill>
                  <a:srgbClr val="001F5F"/>
                </a:solidFill>
                <a:latin typeface="Trebuchet MS"/>
                <a:cs typeface="Trebuchet MS"/>
              </a:rPr>
              <a:t>быть</a:t>
            </a:r>
            <a:r>
              <a:rPr sz="1800" i="1" spc="-14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сильной…</a:t>
            </a:r>
            <a:r>
              <a:rPr sz="1800" i="1" spc="-14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45" dirty="0">
                <a:solidFill>
                  <a:srgbClr val="001F5F"/>
                </a:solidFill>
                <a:latin typeface="Trebuchet MS"/>
                <a:cs typeface="Trebuchet MS"/>
              </a:rPr>
              <a:t>а</a:t>
            </a:r>
            <a:r>
              <a:rPr sz="1800" i="1" spc="-13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что</a:t>
            </a:r>
            <a:r>
              <a:rPr sz="1800" i="1" spc="-12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60" dirty="0">
                <a:solidFill>
                  <a:srgbClr val="001F5F"/>
                </a:solidFill>
                <a:latin typeface="Trebuchet MS"/>
                <a:cs typeface="Trebuchet MS"/>
              </a:rPr>
              <a:t>делать?</a:t>
            </a:r>
            <a:r>
              <a:rPr sz="1800" i="1" spc="-16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105" dirty="0">
                <a:solidFill>
                  <a:srgbClr val="001F5F"/>
                </a:solidFill>
                <a:latin typeface="Trebuchet MS"/>
                <a:cs typeface="Trebuchet MS"/>
              </a:rPr>
              <a:t>Жизнь</a:t>
            </a:r>
            <a:r>
              <a:rPr sz="1800" i="1" spc="-13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75" dirty="0">
                <a:solidFill>
                  <a:srgbClr val="001F5F"/>
                </a:solidFill>
                <a:latin typeface="Trebuchet MS"/>
                <a:cs typeface="Trebuchet MS"/>
              </a:rPr>
              <a:t>такая!»</a:t>
            </a:r>
            <a:endParaRPr sz="1800">
              <a:latin typeface="Trebuchet MS"/>
              <a:cs typeface="Trebuchet MS"/>
            </a:endParaRPr>
          </a:p>
          <a:p>
            <a:pPr marL="2663190">
              <a:lnSpc>
                <a:spcPct val="100000"/>
              </a:lnSpc>
              <a:spcBef>
                <a:spcPts val="215"/>
              </a:spcBef>
            </a:pPr>
            <a:r>
              <a:rPr sz="1800" i="1" spc="-45" dirty="0">
                <a:solidFill>
                  <a:srgbClr val="001F5F"/>
                </a:solidFill>
                <a:latin typeface="Trebuchet MS"/>
                <a:cs typeface="Trebuchet MS"/>
              </a:rPr>
              <a:t>«А</a:t>
            </a:r>
            <a:r>
              <a:rPr sz="1800" i="1" spc="-15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60" dirty="0">
                <a:solidFill>
                  <a:srgbClr val="001F5F"/>
                </a:solidFill>
                <a:latin typeface="Trebuchet MS"/>
                <a:cs typeface="Trebuchet MS"/>
              </a:rPr>
              <a:t>на</a:t>
            </a:r>
            <a:r>
              <a:rPr sz="1800" i="1" spc="-13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кой</a:t>
            </a:r>
            <a:r>
              <a:rPr sz="1800" i="1" spc="-15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75" dirty="0">
                <a:solidFill>
                  <a:srgbClr val="001F5F"/>
                </a:solidFill>
                <a:latin typeface="Trebuchet MS"/>
                <a:cs typeface="Trebuchet MS"/>
              </a:rPr>
              <a:t>нам</a:t>
            </a:r>
            <a:r>
              <a:rPr sz="1800" i="1" spc="-13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80" dirty="0">
                <a:solidFill>
                  <a:srgbClr val="001F5F"/>
                </a:solidFill>
                <a:latin typeface="Trebuchet MS"/>
                <a:cs typeface="Trebuchet MS"/>
              </a:rPr>
              <a:t>вообще</a:t>
            </a:r>
            <a:r>
              <a:rPr sz="1800" i="1" spc="-15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80" dirty="0">
                <a:solidFill>
                  <a:srgbClr val="001F5F"/>
                </a:solidFill>
                <a:latin typeface="Trebuchet MS"/>
                <a:cs typeface="Trebuchet MS"/>
              </a:rPr>
              <a:t>мужики</a:t>
            </a:r>
            <a:r>
              <a:rPr sz="1800" i="1" spc="-14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55" dirty="0">
                <a:solidFill>
                  <a:srgbClr val="001F5F"/>
                </a:solidFill>
                <a:latin typeface="Trebuchet MS"/>
                <a:cs typeface="Trebuchet MS"/>
              </a:rPr>
              <a:t>нужны…»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4600" y="304800"/>
            <a:ext cx="4455796" cy="11176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40" dirty="0"/>
              <a:t> </a:t>
            </a:r>
            <a:r>
              <a:rPr spc="-210" dirty="0"/>
              <a:t>семьи:</a:t>
            </a:r>
          </a:p>
          <a:p>
            <a:pPr marL="635" algn="ctr">
              <a:lnSpc>
                <a:spcPct val="100000"/>
              </a:lnSpc>
              <a:spcBef>
                <a:spcPts val="75"/>
              </a:spcBef>
            </a:pPr>
            <a:r>
              <a:rPr sz="2800" spc="-120" dirty="0">
                <a:solidFill>
                  <a:srgbClr val="C00000"/>
                </a:solidFill>
              </a:rPr>
              <a:t>Детоцентричная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2791079" y="2182876"/>
            <a:ext cx="3148965" cy="407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45"/>
              </a:lnSpc>
            </a:pPr>
            <a:r>
              <a:rPr sz="3200" i="1" spc="-95" dirty="0">
                <a:solidFill>
                  <a:srgbClr val="C00000"/>
                </a:solidFill>
                <a:latin typeface="Trebuchet MS"/>
                <a:cs typeface="Trebuchet MS"/>
              </a:rPr>
              <a:t>1940-е </a:t>
            </a:r>
            <a:r>
              <a:rPr sz="3200" i="1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i="1" spc="-52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i="1" spc="-175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3200" i="1" spc="-125" dirty="0">
                <a:solidFill>
                  <a:srgbClr val="C00000"/>
                </a:solidFill>
                <a:latin typeface="Trebuchet MS"/>
                <a:cs typeface="Trebuchet MS"/>
              </a:rPr>
              <a:t>поныне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90444" y="2546223"/>
            <a:ext cx="3148965" cy="0"/>
          </a:xfrm>
          <a:custGeom>
            <a:avLst/>
            <a:gdLst/>
            <a:ahLst/>
            <a:cxnLst/>
            <a:rect l="l" t="t" r="r" b="b"/>
            <a:pathLst>
              <a:path w="3148965">
                <a:moveTo>
                  <a:pt x="0" y="0"/>
                </a:moveTo>
                <a:lnTo>
                  <a:pt x="3148584" y="0"/>
                </a:lnTo>
              </a:path>
            </a:pathLst>
          </a:custGeom>
          <a:ln w="25907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23694" y="2060829"/>
            <a:ext cx="4945507" cy="3375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9895" y="1340802"/>
            <a:ext cx="2001774" cy="12511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1523" y="4869141"/>
            <a:ext cx="2110232" cy="15841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76288" y="4437151"/>
            <a:ext cx="2109978" cy="21809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5717" y="2947542"/>
            <a:ext cx="2110232" cy="148958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069201" y="1412747"/>
            <a:ext cx="1916937" cy="282282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973704" y="5741619"/>
            <a:ext cx="32683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i="1" u="heavy" spc="-9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1940-е </a:t>
            </a:r>
            <a:r>
              <a:rPr sz="3200" i="1" u="heavy" spc="4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–</a:t>
            </a:r>
            <a:r>
              <a:rPr sz="3200" i="1" u="heavy" spc="-6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i="1" u="heavy" spc="-17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и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до </a:t>
            </a:r>
            <a:r>
              <a:rPr sz="3200" i="1" u="heavy" spc="-1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ныне</a:t>
            </a:r>
            <a:endParaRPr sz="32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9800" y="274638"/>
            <a:ext cx="4495800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036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930402"/>
            <a:ext cx="5303520" cy="5244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02255">
              <a:lnSpc>
                <a:spcPct val="100000"/>
              </a:lnSpc>
              <a:spcBef>
                <a:spcPts val="95"/>
              </a:spcBef>
            </a:pPr>
            <a:r>
              <a:rPr sz="2800" spc="-125" dirty="0">
                <a:solidFill>
                  <a:srgbClr val="001F5F"/>
                </a:solidFill>
                <a:latin typeface="Trebuchet MS"/>
                <a:cs typeface="Trebuchet MS"/>
              </a:rPr>
              <a:t>Детоцентричная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50">
              <a:latin typeface="Times New Roman"/>
              <a:cs typeface="Times New Roman"/>
            </a:endParaRPr>
          </a:p>
          <a:p>
            <a:pPr marL="1566545">
              <a:lnSpc>
                <a:spcPct val="100000"/>
              </a:lnSpc>
            </a:pPr>
            <a:r>
              <a:rPr sz="2700" u="heavy" spc="-67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-1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2700">
              <a:latin typeface="Trebuchet MS"/>
              <a:cs typeface="Trebuchet MS"/>
            </a:endParaRPr>
          </a:p>
          <a:p>
            <a:pPr marL="12700" marR="61594" algn="just">
              <a:lnSpc>
                <a:spcPts val="2920"/>
              </a:lnSpc>
              <a:spcBef>
                <a:spcPts val="690"/>
              </a:spcBef>
              <a:buAutoNum type="arabicPeriod"/>
              <a:tabLst>
                <a:tab pos="471805" algn="l"/>
              </a:tabLst>
            </a:pPr>
            <a:r>
              <a:rPr sz="2700" spc="-170" dirty="0">
                <a:solidFill>
                  <a:srgbClr val="C00000"/>
                </a:solidFill>
                <a:latin typeface="Trebuchet MS"/>
                <a:cs typeface="Trebuchet MS"/>
              </a:rPr>
              <a:t>Главная </a:t>
            </a:r>
            <a:r>
              <a:rPr sz="2700" spc="-100" dirty="0">
                <a:solidFill>
                  <a:srgbClr val="C00000"/>
                </a:solidFill>
                <a:latin typeface="Trebuchet MS"/>
                <a:cs typeface="Trebuchet MS"/>
              </a:rPr>
              <a:t>в </a:t>
            </a:r>
            <a:r>
              <a:rPr sz="2700" spc="-125" dirty="0">
                <a:solidFill>
                  <a:srgbClr val="C00000"/>
                </a:solidFill>
                <a:latin typeface="Trebuchet MS"/>
                <a:cs typeface="Trebuchet MS"/>
              </a:rPr>
              <a:t>семье </a:t>
            </a:r>
            <a:r>
              <a:rPr sz="2700" spc="35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700" spc="-60" dirty="0">
                <a:solidFill>
                  <a:srgbClr val="C00000"/>
                </a:solidFill>
                <a:latin typeface="Trebuchet MS"/>
                <a:cs typeface="Trebuchet MS"/>
              </a:rPr>
              <a:t>мама </a:t>
            </a:r>
            <a:r>
              <a:rPr sz="2700" spc="-125" dirty="0">
                <a:solidFill>
                  <a:srgbClr val="C00000"/>
                </a:solidFill>
                <a:latin typeface="Trebuchet MS"/>
                <a:cs typeface="Trebuchet MS"/>
              </a:rPr>
              <a:t>(или  </a:t>
            </a:r>
            <a:r>
              <a:rPr sz="2700" spc="-135" dirty="0">
                <a:solidFill>
                  <a:srgbClr val="C00000"/>
                </a:solidFill>
                <a:latin typeface="Trebuchet MS"/>
                <a:cs typeface="Trebuchet MS"/>
              </a:rPr>
              <a:t>бабушка). </a:t>
            </a:r>
            <a:r>
              <a:rPr sz="2700" spc="-55" dirty="0">
                <a:solidFill>
                  <a:srgbClr val="C00000"/>
                </a:solidFill>
                <a:latin typeface="Trebuchet MS"/>
                <a:cs typeface="Trebuchet MS"/>
              </a:rPr>
              <a:t>Но </a:t>
            </a:r>
            <a:r>
              <a:rPr sz="2700" spc="-145" dirty="0">
                <a:solidFill>
                  <a:srgbClr val="C00000"/>
                </a:solidFill>
                <a:latin typeface="Trebuchet MS"/>
                <a:cs typeface="Trebuchet MS"/>
              </a:rPr>
              <a:t>всё </a:t>
            </a:r>
            <a:r>
              <a:rPr sz="2700" spc="35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700" spc="-85" dirty="0">
                <a:solidFill>
                  <a:srgbClr val="C00000"/>
                </a:solidFill>
                <a:latin typeface="Trebuchet MS"/>
                <a:cs typeface="Trebuchet MS"/>
              </a:rPr>
              <a:t>ради </a:t>
            </a:r>
            <a:r>
              <a:rPr sz="2700" spc="-140" dirty="0">
                <a:solidFill>
                  <a:srgbClr val="C00000"/>
                </a:solidFill>
                <a:latin typeface="Trebuchet MS"/>
                <a:cs typeface="Trebuchet MS"/>
              </a:rPr>
              <a:t>ребёнка.  </a:t>
            </a:r>
            <a:r>
              <a:rPr sz="2700" spc="-75" dirty="0">
                <a:solidFill>
                  <a:srgbClr val="C00000"/>
                </a:solidFill>
                <a:latin typeface="Trebuchet MS"/>
                <a:cs typeface="Trebuchet MS"/>
              </a:rPr>
              <a:t>Папа </a:t>
            </a:r>
            <a:r>
              <a:rPr sz="2700" spc="35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2700" spc="-46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700" spc="-105" dirty="0">
                <a:solidFill>
                  <a:srgbClr val="C00000"/>
                </a:solidFill>
                <a:latin typeface="Trebuchet MS"/>
                <a:cs typeface="Trebuchet MS"/>
              </a:rPr>
              <a:t>не </a:t>
            </a:r>
            <a:r>
              <a:rPr sz="2700" spc="-135" dirty="0">
                <a:solidFill>
                  <a:srgbClr val="C00000"/>
                </a:solidFill>
                <a:latin typeface="Trebuchet MS"/>
                <a:cs typeface="Trebuchet MS"/>
              </a:rPr>
              <a:t>обязателен.</a:t>
            </a:r>
            <a:endParaRPr sz="2700">
              <a:latin typeface="Trebuchet MS"/>
              <a:cs typeface="Trebuchet MS"/>
            </a:endParaRPr>
          </a:p>
          <a:p>
            <a:pPr marL="12700" marR="59690" algn="just">
              <a:lnSpc>
                <a:spcPct val="90000"/>
              </a:lnSpc>
              <a:spcBef>
                <a:spcPts val="2180"/>
              </a:spcBef>
              <a:buAutoNum type="arabicPeriod"/>
              <a:tabLst>
                <a:tab pos="397510" algn="l"/>
              </a:tabLst>
            </a:pPr>
            <a:r>
              <a:rPr sz="2700" spc="-120" dirty="0">
                <a:solidFill>
                  <a:srgbClr val="C00000"/>
                </a:solidFill>
                <a:latin typeface="Trebuchet MS"/>
                <a:cs typeface="Trebuchet MS"/>
              </a:rPr>
              <a:t>Цель </a:t>
            </a:r>
            <a:r>
              <a:rPr sz="2700" spc="35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700" spc="-110" dirty="0">
                <a:solidFill>
                  <a:srgbClr val="C00000"/>
                </a:solidFill>
                <a:latin typeface="Trebuchet MS"/>
                <a:cs typeface="Trebuchet MS"/>
              </a:rPr>
              <a:t>дать ребёнку </a:t>
            </a:r>
            <a:r>
              <a:rPr sz="2700" spc="-145" dirty="0">
                <a:solidFill>
                  <a:srgbClr val="C00000"/>
                </a:solidFill>
                <a:latin typeface="Trebuchet MS"/>
                <a:cs typeface="Trebuchet MS"/>
              </a:rPr>
              <a:t>счастливое  </a:t>
            </a:r>
            <a:r>
              <a:rPr sz="2700" spc="-135" dirty="0">
                <a:solidFill>
                  <a:srgbClr val="C00000"/>
                </a:solidFill>
                <a:latin typeface="Trebuchet MS"/>
                <a:cs typeface="Trebuchet MS"/>
              </a:rPr>
              <a:t>детство </a:t>
            </a:r>
            <a:r>
              <a:rPr sz="2700" spc="-85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2700" spc="-110" dirty="0">
                <a:solidFill>
                  <a:srgbClr val="C00000"/>
                </a:solidFill>
                <a:latin typeface="Trebuchet MS"/>
                <a:cs typeface="Trebuchet MS"/>
              </a:rPr>
              <a:t>хорошее </a:t>
            </a:r>
            <a:r>
              <a:rPr sz="2700" spc="-105" dirty="0">
                <a:solidFill>
                  <a:srgbClr val="C00000"/>
                </a:solidFill>
                <a:latin typeface="Trebuchet MS"/>
                <a:cs typeface="Trebuchet MS"/>
              </a:rPr>
              <a:t>образование.  </a:t>
            </a:r>
            <a:r>
              <a:rPr sz="2700" spc="-70" dirty="0">
                <a:solidFill>
                  <a:srgbClr val="C00000"/>
                </a:solidFill>
                <a:latin typeface="Trebuchet MS"/>
                <a:cs typeface="Trebuchet MS"/>
              </a:rPr>
              <a:t>Потом </a:t>
            </a:r>
            <a:r>
              <a:rPr sz="2700" spc="35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700" spc="-125" dirty="0">
                <a:solidFill>
                  <a:srgbClr val="C00000"/>
                </a:solidFill>
                <a:latin typeface="Trebuchet MS"/>
                <a:cs typeface="Trebuchet MS"/>
              </a:rPr>
              <a:t>трудоустроить </a:t>
            </a:r>
            <a:r>
              <a:rPr sz="2700" spc="-85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2700" spc="-105" dirty="0">
                <a:solidFill>
                  <a:srgbClr val="C00000"/>
                </a:solidFill>
                <a:latin typeface="Trebuchet MS"/>
                <a:cs typeface="Trebuchet MS"/>
              </a:rPr>
              <a:t>поднять  </a:t>
            </a:r>
            <a:r>
              <a:rPr sz="2700" spc="-140" dirty="0">
                <a:solidFill>
                  <a:srgbClr val="C00000"/>
                </a:solidFill>
                <a:latin typeface="Trebuchet MS"/>
                <a:cs typeface="Trebuchet MS"/>
              </a:rPr>
              <a:t>как </a:t>
            </a:r>
            <a:r>
              <a:rPr sz="2700" spc="-60" dirty="0">
                <a:solidFill>
                  <a:srgbClr val="C00000"/>
                </a:solidFill>
                <a:latin typeface="Trebuchet MS"/>
                <a:cs typeface="Trebuchet MS"/>
              </a:rPr>
              <a:t>можно </a:t>
            </a:r>
            <a:r>
              <a:rPr sz="2700" spc="-90" dirty="0">
                <a:solidFill>
                  <a:srgbClr val="C00000"/>
                </a:solidFill>
                <a:latin typeface="Trebuchet MS"/>
                <a:cs typeface="Trebuchet MS"/>
              </a:rPr>
              <a:t>выше </a:t>
            </a:r>
            <a:r>
              <a:rPr sz="2700" spc="-100" dirty="0">
                <a:solidFill>
                  <a:srgbClr val="C00000"/>
                </a:solidFill>
                <a:latin typeface="Trebuchet MS"/>
                <a:cs typeface="Trebuchet MS"/>
              </a:rPr>
              <a:t>в</a:t>
            </a:r>
            <a:r>
              <a:rPr sz="2700" spc="-5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700" spc="-120" dirty="0">
                <a:solidFill>
                  <a:srgbClr val="C00000"/>
                </a:solidFill>
                <a:latin typeface="Trebuchet MS"/>
                <a:cs typeface="Trebuchet MS"/>
              </a:rPr>
              <a:t>социуме.</a:t>
            </a:r>
            <a:endParaRPr sz="2700">
              <a:latin typeface="Trebuchet MS"/>
              <a:cs typeface="Trebuchet MS"/>
            </a:endParaRPr>
          </a:p>
          <a:p>
            <a:pPr marL="12700" marR="287655">
              <a:lnSpc>
                <a:spcPct val="110100"/>
              </a:lnSpc>
              <a:spcBef>
                <a:spcPts val="1450"/>
              </a:spcBef>
              <a:buAutoNum type="arabicPeriod"/>
              <a:tabLst>
                <a:tab pos="351790" algn="l"/>
              </a:tabLst>
            </a:pPr>
            <a:r>
              <a:rPr sz="2700" spc="-110" dirty="0">
                <a:solidFill>
                  <a:srgbClr val="C00000"/>
                </a:solidFill>
                <a:latin typeface="Trebuchet MS"/>
                <a:cs typeface="Trebuchet MS"/>
              </a:rPr>
              <a:t>Не </a:t>
            </a:r>
            <a:r>
              <a:rPr sz="2700" spc="-114" dirty="0">
                <a:solidFill>
                  <a:srgbClr val="C00000"/>
                </a:solidFill>
                <a:latin typeface="Trebuchet MS"/>
                <a:cs typeface="Trebuchet MS"/>
              </a:rPr>
              <a:t>происходит </a:t>
            </a:r>
            <a:r>
              <a:rPr sz="2700" spc="-135" dirty="0">
                <a:solidFill>
                  <a:srgbClr val="C00000"/>
                </a:solidFill>
                <a:latin typeface="Trebuchet MS"/>
                <a:cs typeface="Trebuchet MS"/>
              </a:rPr>
              <a:t>естественного  </a:t>
            </a:r>
            <a:r>
              <a:rPr sz="2700" spc="-100" dirty="0">
                <a:solidFill>
                  <a:srgbClr val="C00000"/>
                </a:solidFill>
                <a:latin typeface="Trebuchet MS"/>
                <a:cs typeface="Trebuchet MS"/>
              </a:rPr>
              <a:t>разрушения </a:t>
            </a:r>
            <a:r>
              <a:rPr sz="2700" spc="-65" dirty="0">
                <a:solidFill>
                  <a:srgbClr val="C00000"/>
                </a:solidFill>
                <a:latin typeface="Trebuchet MS"/>
                <a:cs typeface="Trebuchet MS"/>
              </a:rPr>
              <a:t>диады</a:t>
            </a:r>
            <a:r>
              <a:rPr sz="2700" spc="-43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700" spc="-120" dirty="0">
                <a:solidFill>
                  <a:srgbClr val="C00000"/>
                </a:solidFill>
                <a:latin typeface="Trebuchet MS"/>
                <a:cs typeface="Trebuchet MS"/>
              </a:rPr>
              <a:t>мать-ребёнок.</a:t>
            </a:r>
            <a:endParaRPr sz="27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04279" y="188595"/>
            <a:ext cx="1180846" cy="2088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13423" y="2564892"/>
            <a:ext cx="2362962" cy="37611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9600" y="209804"/>
            <a:ext cx="1274572" cy="18182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66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  <a:p>
            <a:pPr marL="327660" algn="ctr">
              <a:lnSpc>
                <a:spcPct val="100000"/>
              </a:lnSpc>
              <a:spcBef>
                <a:spcPts val="75"/>
              </a:spcBef>
            </a:pPr>
            <a:r>
              <a:rPr sz="2800" spc="-125" dirty="0"/>
              <a:t>Детоцентричная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4568063" y="2615564"/>
            <a:ext cx="252793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spc="-79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29558" y="3182492"/>
            <a:ext cx="13735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85" dirty="0">
                <a:solidFill>
                  <a:srgbClr val="C00000"/>
                </a:solidFill>
                <a:latin typeface="Trebuchet MS"/>
                <a:cs typeface="Trebuchet MS"/>
              </a:rPr>
              <a:t>мужчиной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5754" y="3182492"/>
            <a:ext cx="1489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признаётся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99172" y="3182492"/>
            <a:ext cx="17157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формальный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67000" y="3200400"/>
            <a:ext cx="606425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1170" algn="l"/>
              </a:tabLst>
            </a:pPr>
            <a:r>
              <a:rPr sz="2400" spc="-165" dirty="0">
                <a:solidFill>
                  <a:srgbClr val="C00000"/>
                </a:solidFill>
                <a:latin typeface="Trebuchet MS"/>
                <a:cs typeface="Trebuchet MS"/>
              </a:rPr>
              <a:t>4.	</a:t>
            </a: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За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tabLst>
                <a:tab pos="960119" algn="l"/>
              </a:tabLst>
            </a:pPr>
            <a:r>
              <a:rPr sz="2400" spc="-145" dirty="0">
                <a:solidFill>
                  <a:srgbClr val="C00000"/>
                </a:solidFill>
                <a:latin typeface="Trebuchet MS"/>
                <a:cs typeface="Trebuchet MS"/>
              </a:rPr>
              <a:t>ти</a:t>
            </a:r>
            <a:r>
              <a:rPr sz="2400" spc="-135" dirty="0">
                <a:solidFill>
                  <a:srgbClr val="C00000"/>
                </a:solidFill>
                <a:latin typeface="Trebuchet MS"/>
                <a:cs typeface="Trebuchet MS"/>
              </a:rPr>
              <a:t>т</a:t>
            </a:r>
            <a:r>
              <a:rPr sz="2400" spc="-180" dirty="0">
                <a:solidFill>
                  <a:srgbClr val="C00000"/>
                </a:solidFill>
                <a:latin typeface="Trebuchet MS"/>
                <a:cs typeface="Trebuchet MS"/>
              </a:rPr>
              <a:t>у</a:t>
            </a:r>
            <a:r>
              <a:rPr sz="2400" spc="-130" dirty="0">
                <a:solidFill>
                  <a:srgbClr val="C00000"/>
                </a:solidFill>
                <a:latin typeface="Trebuchet MS"/>
                <a:cs typeface="Trebuchet MS"/>
              </a:rPr>
              <a:t>л</a:t>
            </a:r>
            <a:r>
              <a:rPr sz="2400" dirty="0">
                <a:solidFill>
                  <a:srgbClr val="C00000"/>
                </a:solidFill>
                <a:latin typeface="Trebuchet MS"/>
                <a:cs typeface="Trebuchet MS"/>
              </a:rPr>
              <a:t>	</a:t>
            </a:r>
            <a:r>
              <a:rPr sz="2400" spc="-35" dirty="0">
                <a:solidFill>
                  <a:srgbClr val="C00000"/>
                </a:solidFill>
                <a:latin typeface="Trebuchet MS"/>
                <a:cs typeface="Trebuchet MS"/>
              </a:rPr>
              <a:t>«</a:t>
            </a:r>
            <a:r>
              <a:rPr sz="2400" spc="-315" dirty="0">
                <a:solidFill>
                  <a:srgbClr val="C00000"/>
                </a:solidFill>
                <a:latin typeface="Trebuchet MS"/>
                <a:cs typeface="Trebuchet MS"/>
              </a:rPr>
              <a:t>г</a:t>
            </a:r>
            <a:r>
              <a:rPr sz="2400" spc="-114" dirty="0">
                <a:solidFill>
                  <a:srgbClr val="C00000"/>
                </a:solidFill>
                <a:latin typeface="Trebuchet MS"/>
                <a:cs typeface="Trebuchet MS"/>
              </a:rPr>
              <a:t>ла</a:t>
            </a:r>
            <a:r>
              <a:rPr sz="2400" spc="-70" dirty="0">
                <a:solidFill>
                  <a:srgbClr val="C00000"/>
                </a:solidFill>
                <a:latin typeface="Trebuchet MS"/>
                <a:cs typeface="Trebuchet MS"/>
              </a:rPr>
              <a:t>вы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60746" y="3548253"/>
            <a:ext cx="16389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01750" algn="l"/>
              </a:tabLst>
            </a:pPr>
            <a:r>
              <a:rPr sz="2400" spc="-85" dirty="0">
                <a:solidFill>
                  <a:srgbClr val="C00000"/>
                </a:solidFill>
                <a:latin typeface="Trebuchet MS"/>
                <a:cs typeface="Trebuchet MS"/>
              </a:rPr>
              <a:t>семьи</a:t>
            </a:r>
            <a:r>
              <a:rPr sz="2400" spc="-95" dirty="0">
                <a:solidFill>
                  <a:srgbClr val="C00000"/>
                </a:solidFill>
                <a:latin typeface="Trebuchet MS"/>
                <a:cs typeface="Trebuchet MS"/>
              </a:rPr>
              <a:t>»</a:t>
            </a:r>
            <a:r>
              <a:rPr sz="2400" spc="-285" dirty="0">
                <a:solidFill>
                  <a:srgbClr val="C00000"/>
                </a:solidFill>
                <a:latin typeface="Trebuchet MS"/>
                <a:cs typeface="Trebuchet MS"/>
              </a:rPr>
              <a:t>,</a:t>
            </a:r>
            <a:r>
              <a:rPr sz="2400" dirty="0">
                <a:solidFill>
                  <a:srgbClr val="C00000"/>
                </a:solidFill>
                <a:latin typeface="Trebuchet MS"/>
                <a:cs typeface="Trebuchet MS"/>
              </a:rPr>
              <a:t>	</a:t>
            </a:r>
            <a:r>
              <a:rPr sz="2400" spc="-45" dirty="0">
                <a:solidFill>
                  <a:srgbClr val="C00000"/>
                </a:solidFill>
                <a:latin typeface="Trebuchet MS"/>
                <a:cs typeface="Trebuchet MS"/>
              </a:rPr>
              <a:t>но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37044" y="3548253"/>
            <a:ext cx="19780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0245" algn="l"/>
              </a:tabLst>
            </a:pPr>
            <a:r>
              <a:rPr sz="2400" spc="-130" dirty="0">
                <a:solidFill>
                  <a:srgbClr val="C00000"/>
                </a:solidFill>
                <a:latin typeface="Trebuchet MS"/>
                <a:cs typeface="Trebuchet MS"/>
              </a:rPr>
              <a:t>его	</a:t>
            </a:r>
            <a:r>
              <a:rPr sz="2400" spc="-95" dirty="0">
                <a:solidFill>
                  <a:srgbClr val="C00000"/>
                </a:solidFill>
                <a:latin typeface="Trebuchet MS"/>
                <a:cs typeface="Trebuchet MS"/>
              </a:rPr>
              <a:t>реальные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51150" y="3914394"/>
            <a:ext cx="22993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20" dirty="0">
                <a:solidFill>
                  <a:srgbClr val="C00000"/>
                </a:solidFill>
                <a:latin typeface="Trebuchet MS"/>
                <a:cs typeface="Trebuchet MS"/>
              </a:rPr>
              <a:t>функции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в</a:t>
            </a:r>
            <a:r>
              <a:rPr sz="2400" spc="-32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C00000"/>
                </a:solidFill>
                <a:latin typeface="Trebuchet MS"/>
                <a:cs typeface="Trebuchet MS"/>
              </a:rPr>
              <a:t>семье: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51150" y="4353305"/>
            <a:ext cx="20567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sz="2400" spc="-150" dirty="0">
                <a:solidFill>
                  <a:srgbClr val="C00000"/>
                </a:solidFill>
                <a:latin typeface="Trebuchet MS"/>
                <a:cs typeface="Trebuchet MS"/>
              </a:rPr>
              <a:t>-	</a:t>
            </a:r>
            <a:r>
              <a:rPr sz="2400" spc="-100" dirty="0">
                <a:solidFill>
                  <a:srgbClr val="C00000"/>
                </a:solidFill>
                <a:latin typeface="Trebuchet MS"/>
                <a:cs typeface="Trebuchet MS"/>
              </a:rPr>
              <a:t>обеспечение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8990" y="4353305"/>
            <a:ext cx="34283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40790" algn="l"/>
                <a:tab pos="2323465" algn="l"/>
              </a:tabLst>
            </a:pPr>
            <a:r>
              <a:rPr sz="2400" spc="-140" dirty="0">
                <a:solidFill>
                  <a:srgbClr val="C00000"/>
                </a:solidFill>
                <a:latin typeface="Trebuchet MS"/>
                <a:cs typeface="Trebuchet MS"/>
              </a:rPr>
              <a:t>ж</a:t>
            </a:r>
            <a:r>
              <a:rPr sz="2400" spc="-75" dirty="0">
                <a:solidFill>
                  <a:srgbClr val="C00000"/>
                </a:solidFill>
                <a:latin typeface="Trebuchet MS"/>
                <a:cs typeface="Trebuchet MS"/>
              </a:rPr>
              <a:t>ены</a:t>
            </a:r>
            <a:r>
              <a:rPr sz="2400" dirty="0">
                <a:solidFill>
                  <a:srgbClr val="C00000"/>
                </a:solidFill>
                <a:latin typeface="Trebuchet MS"/>
                <a:cs typeface="Trebuchet MS"/>
              </a:rPr>
              <a:t>	</a:t>
            </a: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(ил</a:t>
            </a:r>
            <a:r>
              <a:rPr sz="2400" spc="-120" dirty="0">
                <a:solidFill>
                  <a:srgbClr val="C00000"/>
                </a:solidFill>
                <a:latin typeface="Trebuchet MS"/>
                <a:cs typeface="Trebuchet MS"/>
              </a:rPr>
              <a:t>и</a:t>
            </a:r>
            <a:r>
              <a:rPr sz="2400" dirty="0">
                <a:solidFill>
                  <a:srgbClr val="C00000"/>
                </a:solidFill>
                <a:latin typeface="Trebuchet MS"/>
                <a:cs typeface="Trebuchet MS"/>
              </a:rPr>
              <a:t>	</a:t>
            </a: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старшей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51150" y="4646037"/>
            <a:ext cx="5106035" cy="1342390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675"/>
              </a:spcBef>
            </a:pPr>
            <a:r>
              <a:rPr sz="2400" spc="-80" dirty="0">
                <a:solidFill>
                  <a:srgbClr val="C00000"/>
                </a:solidFill>
                <a:latin typeface="Trebuchet MS"/>
                <a:cs typeface="Trebuchet MS"/>
              </a:rPr>
              <a:t>женщины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в </a:t>
            </a:r>
            <a:r>
              <a:rPr sz="2400" spc="-114" dirty="0">
                <a:solidFill>
                  <a:srgbClr val="C00000"/>
                </a:solidFill>
                <a:latin typeface="Trebuchet MS"/>
                <a:cs typeface="Trebuchet MS"/>
              </a:rPr>
              <a:t>семье) </a:t>
            </a:r>
            <a:r>
              <a:rPr sz="2400" spc="-100" dirty="0">
                <a:solidFill>
                  <a:srgbClr val="C00000"/>
                </a:solidFill>
                <a:latin typeface="Trebuchet MS"/>
                <a:cs typeface="Trebuchet MS"/>
              </a:rPr>
              <a:t>своей</a:t>
            </a:r>
            <a:r>
              <a:rPr sz="2400" spc="-509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зарплатой,</a:t>
            </a:r>
            <a:endParaRPr sz="24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-"/>
              <a:tabLst>
                <a:tab pos="354965" algn="l"/>
                <a:tab pos="355600" algn="l"/>
              </a:tabLst>
            </a:pP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хозяйственные </a:t>
            </a:r>
            <a:r>
              <a:rPr sz="2400" spc="-80" dirty="0">
                <a:solidFill>
                  <a:srgbClr val="C00000"/>
                </a:solidFill>
                <a:latin typeface="Trebuchet MS"/>
                <a:cs typeface="Trebuchet MS"/>
              </a:rPr>
              <a:t>работы </a:t>
            </a:r>
            <a:r>
              <a:rPr sz="2400" spc="-45" dirty="0">
                <a:solidFill>
                  <a:srgbClr val="C00000"/>
                </a:solidFill>
                <a:latin typeface="Trebuchet MS"/>
                <a:cs typeface="Trebuchet MS"/>
              </a:rPr>
              <a:t>по</a:t>
            </a:r>
            <a:r>
              <a:rPr sz="2400" spc="-39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C00000"/>
                </a:solidFill>
                <a:latin typeface="Trebuchet MS"/>
                <a:cs typeface="Trebuchet MS"/>
              </a:rPr>
              <a:t>дому,</a:t>
            </a:r>
            <a:endParaRPr sz="24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Char char="-"/>
              <a:tabLst>
                <a:tab pos="354965" algn="l"/>
                <a:tab pos="355600" algn="l"/>
              </a:tabLst>
            </a:pPr>
            <a:r>
              <a:rPr sz="2400" spc="-90" smtClean="0">
                <a:solidFill>
                  <a:srgbClr val="C00000"/>
                </a:solidFill>
                <a:latin typeface="Trebuchet MS"/>
                <a:cs typeface="Trebuchet MS"/>
              </a:rPr>
              <a:t>наказани</a:t>
            </a:r>
            <a:r>
              <a:rPr lang="ru-RU" sz="2400" spc="-90" dirty="0" smtClean="0">
                <a:solidFill>
                  <a:srgbClr val="C00000"/>
                </a:solidFill>
                <a:latin typeface="Trebuchet MS"/>
                <a:cs typeface="Trebuchet MS"/>
              </a:rPr>
              <a:t>е</a:t>
            </a:r>
            <a:r>
              <a:rPr sz="2400" spc="-250" smtClean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45" dirty="0">
                <a:solidFill>
                  <a:srgbClr val="C00000"/>
                </a:solidFill>
                <a:latin typeface="Trebuchet MS"/>
                <a:cs typeface="Trebuchet MS"/>
              </a:rPr>
              <a:t>детей.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804279" y="188595"/>
            <a:ext cx="1180846" cy="2088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7349" y="3645077"/>
            <a:ext cx="1974723" cy="28157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3532" y="163195"/>
            <a:ext cx="2302383" cy="32387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800" y="274638"/>
            <a:ext cx="7866888" cy="1143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66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  <a:p>
            <a:pPr marL="327660" algn="ctr">
              <a:lnSpc>
                <a:spcPct val="100000"/>
              </a:lnSpc>
              <a:spcBef>
                <a:spcPts val="75"/>
              </a:spcBef>
            </a:pPr>
            <a:r>
              <a:rPr sz="2800" spc="-125" dirty="0"/>
              <a:t>Детоцентричная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688340" y="1663103"/>
            <a:ext cx="8076565" cy="6451766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2783205">
              <a:lnSpc>
                <a:spcPct val="100000"/>
              </a:lnSpc>
              <a:spcBef>
                <a:spcPts val="870"/>
              </a:spcBef>
            </a:pPr>
            <a:r>
              <a:rPr sz="3200" u="heavy" spc="-8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  <a:p>
            <a:pPr marL="415290" indent="-402590">
              <a:lnSpc>
                <a:spcPct val="100000"/>
              </a:lnSpc>
              <a:tabLst>
                <a:tab pos="415925" algn="l"/>
              </a:tabLst>
            </a:pPr>
            <a:r>
              <a:rPr lang="ru-RU" sz="3200" spc="-135" dirty="0" smtClean="0">
                <a:solidFill>
                  <a:srgbClr val="C00000"/>
                </a:solidFill>
                <a:latin typeface="Trebuchet MS"/>
                <a:cs typeface="Trebuchet MS"/>
              </a:rPr>
              <a:t>5. </a:t>
            </a:r>
            <a:r>
              <a:rPr sz="3200" spc="-135" smtClean="0">
                <a:solidFill>
                  <a:srgbClr val="C00000"/>
                </a:solidFill>
                <a:latin typeface="Trebuchet MS"/>
                <a:cs typeface="Trebuchet MS"/>
              </a:rPr>
              <a:t>Женщина </a:t>
            </a:r>
            <a:r>
              <a:rPr sz="3200" spc="-240" dirty="0">
                <a:solidFill>
                  <a:srgbClr val="C00000"/>
                </a:solidFill>
                <a:latin typeface="Trebuchet MS"/>
                <a:cs typeface="Trebuchet MS"/>
              </a:rPr>
              <a:t>с </a:t>
            </a:r>
            <a:r>
              <a:rPr sz="3200" spc="-170" dirty="0">
                <a:solidFill>
                  <a:srgbClr val="C00000"/>
                </a:solidFill>
                <a:latin typeface="Trebuchet MS"/>
                <a:cs typeface="Trebuchet MS"/>
              </a:rPr>
              <a:t>детства</a:t>
            </a:r>
            <a:r>
              <a:rPr sz="3200" spc="-42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65" dirty="0">
                <a:solidFill>
                  <a:srgbClr val="C00000"/>
                </a:solidFill>
                <a:latin typeface="Trebuchet MS"/>
                <a:cs typeface="Trebuchet MS"/>
              </a:rPr>
              <a:t>усваивает:</a:t>
            </a:r>
            <a:endParaRPr sz="32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-"/>
              <a:tabLst>
                <a:tab pos="355600" algn="l"/>
                <a:tab pos="356235" algn="l"/>
              </a:tabLst>
            </a:pPr>
            <a:r>
              <a:rPr sz="3200" spc="-85" dirty="0">
                <a:solidFill>
                  <a:srgbClr val="C00000"/>
                </a:solidFill>
                <a:latin typeface="Trebuchet MS"/>
                <a:cs typeface="Trebuchet MS"/>
              </a:rPr>
              <a:t>«Я </a:t>
            </a:r>
            <a:r>
              <a:rPr sz="3200" spc="-120" dirty="0">
                <a:solidFill>
                  <a:srgbClr val="C00000"/>
                </a:solidFill>
                <a:latin typeface="Trebuchet MS"/>
                <a:cs typeface="Trebuchet MS"/>
              </a:rPr>
              <a:t>должна </a:t>
            </a:r>
            <a:r>
              <a:rPr sz="3200" spc="-110" dirty="0">
                <a:solidFill>
                  <a:srgbClr val="C00000"/>
                </a:solidFill>
                <a:latin typeface="Trebuchet MS"/>
                <a:cs typeface="Trebuchet MS"/>
              </a:rPr>
              <a:t>быть</a:t>
            </a:r>
            <a:r>
              <a:rPr sz="3200" spc="-57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0" dirty="0">
                <a:solidFill>
                  <a:srgbClr val="C00000"/>
                </a:solidFill>
                <a:latin typeface="Trebuchet MS"/>
                <a:cs typeface="Trebuchet MS"/>
              </a:rPr>
              <a:t>сильной»</a:t>
            </a:r>
            <a:endParaRPr sz="32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-"/>
              <a:tabLst>
                <a:tab pos="355600" algn="l"/>
                <a:tab pos="356235" algn="l"/>
              </a:tabLst>
            </a:pPr>
            <a:r>
              <a:rPr sz="3200" spc="-55" dirty="0">
                <a:solidFill>
                  <a:srgbClr val="C00000"/>
                </a:solidFill>
                <a:latin typeface="Trebuchet MS"/>
                <a:cs typeface="Trebuchet MS"/>
              </a:rPr>
              <a:t>«Мужчинам </a:t>
            </a:r>
            <a:r>
              <a:rPr sz="3200" spc="-125" dirty="0">
                <a:solidFill>
                  <a:srgbClr val="C00000"/>
                </a:solidFill>
                <a:latin typeface="Trebuchet MS"/>
                <a:cs typeface="Trebuchet MS"/>
              </a:rPr>
              <a:t>доверять</a:t>
            </a:r>
            <a:r>
              <a:rPr sz="3200" spc="-47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25" dirty="0">
                <a:solidFill>
                  <a:srgbClr val="C00000"/>
                </a:solidFill>
                <a:latin typeface="Trebuchet MS"/>
                <a:cs typeface="Trebuchet MS"/>
              </a:rPr>
              <a:t>нельзя»</a:t>
            </a:r>
            <a:endParaRPr sz="320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-"/>
              <a:tabLst>
                <a:tab pos="355600" algn="l"/>
                <a:tab pos="356235" algn="l"/>
              </a:tabLst>
            </a:pPr>
            <a:r>
              <a:rPr sz="3200" spc="30" dirty="0">
                <a:solidFill>
                  <a:srgbClr val="C00000"/>
                </a:solidFill>
                <a:latin typeface="Trebuchet MS"/>
                <a:cs typeface="Trebuchet MS"/>
              </a:rPr>
              <a:t>«Моя</a:t>
            </a:r>
            <a:r>
              <a:rPr sz="3200" spc="-2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4" dirty="0">
                <a:solidFill>
                  <a:srgbClr val="C00000"/>
                </a:solidFill>
                <a:latin typeface="Trebuchet MS"/>
                <a:cs typeface="Trebuchet MS"/>
              </a:rPr>
              <a:t>задача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3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45" dirty="0">
                <a:solidFill>
                  <a:srgbClr val="C00000"/>
                </a:solidFill>
                <a:latin typeface="Trebuchet MS"/>
                <a:cs typeface="Trebuchet MS"/>
              </a:rPr>
              <a:t>посвятить</a:t>
            </a:r>
            <a:r>
              <a:rPr sz="3200" spc="-30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50">
                <a:solidFill>
                  <a:srgbClr val="C00000"/>
                </a:solidFill>
                <a:latin typeface="Trebuchet MS"/>
                <a:cs typeface="Trebuchet MS"/>
              </a:rPr>
              <a:t>себя</a:t>
            </a:r>
            <a:r>
              <a:rPr sz="3200" spc="-27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endParaRPr lang="ru-RU" sz="3200" spc="-270" dirty="0" smtClean="0">
              <a:solidFill>
                <a:srgbClr val="C00000"/>
              </a:solidFill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r>
              <a:rPr sz="3200" spc="-145" smtClean="0">
                <a:solidFill>
                  <a:srgbClr val="C00000"/>
                </a:solidFill>
                <a:latin typeface="Trebuchet MS"/>
                <a:cs typeface="Trebuchet MS"/>
              </a:rPr>
              <a:t>ребёнку».</a:t>
            </a:r>
            <a:endParaRPr lang="ru-RU" sz="3200" spc="-145" dirty="0" smtClean="0">
              <a:solidFill>
                <a:srgbClr val="C00000"/>
              </a:solidFill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r>
              <a:rPr lang="ru-RU" sz="3200" spc="-145" dirty="0" smtClean="0">
                <a:solidFill>
                  <a:srgbClr val="C00000"/>
                </a:solidFill>
                <a:latin typeface="Trebuchet MS"/>
                <a:cs typeface="Trebuchet MS"/>
              </a:rPr>
              <a:t>6. Ребёнок в семье один, </a:t>
            </a: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r>
              <a:rPr lang="ru-RU" sz="3200" spc="-145" dirty="0" smtClean="0">
                <a:solidFill>
                  <a:srgbClr val="C00000"/>
                </a:solidFill>
                <a:latin typeface="Trebuchet MS"/>
                <a:cs typeface="Trebuchet MS"/>
              </a:rPr>
              <a:t>м</a:t>
            </a:r>
            <a:r>
              <a:rPr lang="ru-RU" sz="3200" spc="-145" dirty="0" smtClean="0">
                <a:solidFill>
                  <a:srgbClr val="C00000"/>
                </a:solidFill>
                <a:latin typeface="Trebuchet MS"/>
                <a:cs typeface="Trebuchet MS"/>
              </a:rPr>
              <a:t>аксимум два.</a:t>
            </a: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endParaRPr lang="ru-RU" sz="3200" spc="-145" dirty="0" smtClean="0">
              <a:solidFill>
                <a:srgbClr val="C00000"/>
              </a:solidFill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endParaRPr lang="ru-RU" sz="3200" spc="-145" dirty="0" smtClean="0">
              <a:solidFill>
                <a:srgbClr val="C00000"/>
              </a:solidFill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tabLst>
                <a:tab pos="355600" algn="l"/>
                <a:tab pos="356235" algn="l"/>
              </a:tabLst>
            </a:pP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04279" y="188595"/>
            <a:ext cx="1180846" cy="2088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804279" y="2919323"/>
            <a:ext cx="1756155" cy="26699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7512" y="260604"/>
            <a:ext cx="2677160" cy="19442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66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  <a:p>
            <a:pPr marL="327660" algn="ctr">
              <a:lnSpc>
                <a:spcPct val="100000"/>
              </a:lnSpc>
              <a:spcBef>
                <a:spcPts val="75"/>
              </a:spcBef>
            </a:pPr>
            <a:r>
              <a:rPr sz="2800" spc="-125" dirty="0"/>
              <a:t>Детоцентричная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688340" y="1663103"/>
            <a:ext cx="5600065" cy="1781810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2783205">
              <a:lnSpc>
                <a:spcPct val="100000"/>
              </a:lnSpc>
              <a:spcBef>
                <a:spcPts val="870"/>
              </a:spcBef>
            </a:pPr>
            <a:r>
              <a:rPr sz="3200" u="heavy" spc="-8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  <a:p>
            <a:pPr marL="103505">
              <a:lnSpc>
                <a:spcPct val="100000"/>
              </a:lnSpc>
              <a:spcBef>
                <a:spcPts val="765"/>
              </a:spcBef>
            </a:pPr>
            <a:r>
              <a:rPr lang="ru-RU" sz="3200" spc="-165" dirty="0" smtClean="0">
                <a:solidFill>
                  <a:srgbClr val="C00000"/>
                </a:solidFill>
                <a:latin typeface="Trebuchet MS"/>
                <a:cs typeface="Trebuchet MS"/>
              </a:rPr>
              <a:t>7</a:t>
            </a:r>
            <a:r>
              <a:rPr sz="3200" spc="-165" smtClean="0">
                <a:solidFill>
                  <a:srgbClr val="C00000"/>
                </a:solidFill>
                <a:latin typeface="Trebuchet MS"/>
                <a:cs typeface="Trebuchet MS"/>
              </a:rPr>
              <a:t>. </a:t>
            </a:r>
            <a:r>
              <a:rPr sz="3200" spc="-150" dirty="0">
                <a:solidFill>
                  <a:srgbClr val="C00000"/>
                </a:solidFill>
                <a:latin typeface="Trebuchet MS"/>
                <a:cs typeface="Trebuchet MS"/>
              </a:rPr>
              <a:t>Часто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6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90" dirty="0">
                <a:solidFill>
                  <a:srgbClr val="C00000"/>
                </a:solidFill>
                <a:latin typeface="Trebuchet MS"/>
                <a:cs typeface="Trebuchet MS"/>
              </a:rPr>
              <a:t>«однополые </a:t>
            </a:r>
            <a:r>
              <a:rPr sz="3200" spc="-114" dirty="0">
                <a:solidFill>
                  <a:srgbClr val="C00000"/>
                </a:solidFill>
                <a:latin typeface="Trebuchet MS"/>
                <a:cs typeface="Trebuchet MS"/>
              </a:rPr>
              <a:t>семьи»</a:t>
            </a:r>
            <a:endParaRPr sz="3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14" dirty="0">
                <a:solidFill>
                  <a:srgbClr val="C00000"/>
                </a:solidFill>
                <a:latin typeface="Trebuchet MS"/>
                <a:cs typeface="Trebuchet MS"/>
              </a:rPr>
              <a:t>бабушка</a:t>
            </a:r>
            <a:r>
              <a:rPr sz="3200" spc="-26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65" dirty="0">
                <a:solidFill>
                  <a:srgbClr val="C00000"/>
                </a:solidFill>
                <a:latin typeface="Trebuchet MS"/>
                <a:cs typeface="Trebuchet MS"/>
              </a:rPr>
              <a:t>мама</a:t>
            </a:r>
            <a:r>
              <a:rPr sz="3200" spc="-26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4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30" dirty="0">
                <a:solidFill>
                  <a:srgbClr val="C00000"/>
                </a:solidFill>
                <a:latin typeface="Trebuchet MS"/>
                <a:cs typeface="Trebuchet MS"/>
              </a:rPr>
              <a:t>дочка</a:t>
            </a:r>
            <a:r>
              <a:rPr sz="3200" spc="-24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420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3200" spc="-25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3200" spc="-140" dirty="0">
                <a:solidFill>
                  <a:srgbClr val="C00000"/>
                </a:solidFill>
                <a:latin typeface="Trebuchet MS"/>
                <a:cs typeface="Trebuchet MS"/>
              </a:rPr>
              <a:t>…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04279" y="188595"/>
            <a:ext cx="1180846" cy="2088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55573" y="3830256"/>
            <a:ext cx="3674745" cy="24483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24400" y="3573043"/>
            <a:ext cx="3398265" cy="22646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1639" y="197357"/>
            <a:ext cx="1296162" cy="22075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766" y="2420886"/>
            <a:ext cx="5753100" cy="3838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0" y="304800"/>
            <a:ext cx="3364992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0360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750945" y="811838"/>
            <a:ext cx="1969135" cy="1194435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30"/>
              </a:spcBef>
            </a:pPr>
            <a:r>
              <a:rPr sz="2800" spc="-145" dirty="0">
                <a:solidFill>
                  <a:srgbClr val="C00000"/>
                </a:solidFill>
                <a:latin typeface="Trebuchet MS"/>
                <a:cs typeface="Trebuchet MS"/>
              </a:rPr>
              <a:t>Супружеская</a:t>
            </a:r>
            <a:endParaRPr sz="2800">
              <a:latin typeface="Trebuchet MS"/>
              <a:cs typeface="Trebuchet MS"/>
            </a:endParaRPr>
          </a:p>
          <a:p>
            <a:pPr marL="312420">
              <a:lnSpc>
                <a:spcPct val="100000"/>
              </a:lnSpc>
              <a:spcBef>
                <a:spcPts val="1070"/>
              </a:spcBef>
            </a:pPr>
            <a:r>
              <a:rPr sz="3200" i="1" u="heavy" spc="-1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XXI</a:t>
            </a:r>
            <a:r>
              <a:rPr sz="3200" i="1" u="heavy" spc="-2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i="1" u="heavy" spc="-16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век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91452" y="188340"/>
            <a:ext cx="1180846" cy="20882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9514" y="1124711"/>
            <a:ext cx="2794254" cy="18738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5196" y="4221073"/>
            <a:ext cx="3438779" cy="214922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5000" y="228600"/>
            <a:ext cx="4736592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0360" algn="ctr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55" dirty="0"/>
              <a:t> </a:t>
            </a:r>
            <a:r>
              <a:rPr spc="-210" dirty="0"/>
              <a:t>семьи: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540" y="827583"/>
            <a:ext cx="8052434" cy="3536315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80975" algn="ctr">
              <a:lnSpc>
                <a:spcPct val="100000"/>
              </a:lnSpc>
              <a:spcBef>
                <a:spcPts val="905"/>
              </a:spcBef>
            </a:pPr>
            <a:r>
              <a:rPr sz="2800" spc="-145" dirty="0">
                <a:solidFill>
                  <a:srgbClr val="001F5F"/>
                </a:solidFill>
                <a:latin typeface="Trebuchet MS"/>
                <a:cs typeface="Trebuchet MS"/>
              </a:rPr>
              <a:t>Супружеская</a:t>
            </a:r>
            <a:endParaRPr sz="2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780"/>
              </a:spcBef>
            </a:pPr>
            <a:r>
              <a:rPr sz="2700" u="heavy" spc="-67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-12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27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014"/>
              </a:spcBef>
              <a:buAutoNum type="arabicPeriod"/>
              <a:tabLst>
                <a:tab pos="311785" algn="l"/>
              </a:tabLst>
            </a:pPr>
            <a:r>
              <a:rPr sz="2400" spc="15" dirty="0">
                <a:solidFill>
                  <a:srgbClr val="C00000"/>
                </a:solidFill>
                <a:latin typeface="Trebuchet MS"/>
                <a:cs typeface="Trebuchet MS"/>
              </a:rPr>
              <a:t>Муж</a:t>
            </a:r>
            <a:r>
              <a:rPr sz="2400" spc="-19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C00000"/>
                </a:solidFill>
                <a:latin typeface="Trebuchet MS"/>
                <a:cs typeface="Trebuchet MS"/>
              </a:rPr>
              <a:t>и</a:t>
            </a:r>
            <a:r>
              <a:rPr sz="2400" spc="-18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C00000"/>
                </a:solidFill>
                <a:latin typeface="Trebuchet MS"/>
                <a:cs typeface="Trebuchet MS"/>
              </a:rPr>
              <a:t>жена</a:t>
            </a:r>
            <a:r>
              <a:rPr sz="2400" spc="-19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не</a:t>
            </a:r>
            <a:r>
              <a:rPr sz="2400" spc="-1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C00000"/>
                </a:solidFill>
                <a:latin typeface="Trebuchet MS"/>
                <a:cs typeface="Trebuchet MS"/>
              </a:rPr>
              <a:t>зависят</a:t>
            </a:r>
            <a:r>
              <a:rPr sz="2400" spc="-21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C00000"/>
                </a:solidFill>
                <a:latin typeface="Trebuchet MS"/>
                <a:cs typeface="Trebuchet MS"/>
              </a:rPr>
              <a:t>друг</a:t>
            </a:r>
            <a:r>
              <a:rPr sz="2400" spc="-19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от</a:t>
            </a:r>
            <a:r>
              <a:rPr sz="2400" spc="-20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C00000"/>
                </a:solidFill>
                <a:latin typeface="Trebuchet MS"/>
                <a:cs typeface="Trebuchet MS"/>
              </a:rPr>
              <a:t>друга.</a:t>
            </a:r>
            <a:endParaRPr sz="2400">
              <a:latin typeface="Trebuchet MS"/>
              <a:cs typeface="Trebuchet MS"/>
            </a:endParaRPr>
          </a:p>
          <a:p>
            <a:pPr marL="332740" indent="-320040">
              <a:lnSpc>
                <a:spcPts val="2735"/>
              </a:lnSpc>
              <a:spcBef>
                <a:spcPts val="1875"/>
              </a:spcBef>
              <a:buAutoNum type="arabicPeriod"/>
              <a:tabLst>
                <a:tab pos="332740" algn="l"/>
              </a:tabLst>
            </a:pPr>
            <a:r>
              <a:rPr sz="2400" spc="-55" dirty="0">
                <a:solidFill>
                  <a:srgbClr val="C00000"/>
                </a:solidFill>
                <a:latin typeface="Trebuchet MS"/>
                <a:cs typeface="Trebuchet MS"/>
              </a:rPr>
              <a:t>Оба </a:t>
            </a:r>
            <a:r>
              <a:rPr sz="2400" spc="-100" dirty="0">
                <a:solidFill>
                  <a:srgbClr val="C00000"/>
                </a:solidFill>
                <a:latin typeface="Trebuchet MS"/>
                <a:cs typeface="Trebuchet MS"/>
              </a:rPr>
              <a:t>экономически </a:t>
            </a:r>
            <a:r>
              <a:rPr sz="2400" spc="-75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2400" spc="-114" dirty="0">
                <a:solidFill>
                  <a:srgbClr val="C00000"/>
                </a:solidFill>
                <a:latin typeface="Trebuchet MS"/>
                <a:cs typeface="Trebuchet MS"/>
              </a:rPr>
              <a:t>интеллектуально </a:t>
            </a:r>
            <a:r>
              <a:rPr sz="2400" spc="-125" dirty="0">
                <a:solidFill>
                  <a:srgbClr val="C00000"/>
                </a:solidFill>
                <a:latin typeface="Trebuchet MS"/>
                <a:cs typeface="Trebuchet MS"/>
              </a:rPr>
              <a:t>находятся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в</a:t>
            </a:r>
            <a:r>
              <a:rPr sz="2400" spc="39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C00000"/>
                </a:solidFill>
                <a:latin typeface="Trebuchet MS"/>
                <a:cs typeface="Trebuchet MS"/>
              </a:rPr>
              <a:t>равном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735"/>
              </a:lnSpc>
            </a:pP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положении.</a:t>
            </a:r>
            <a:endParaRPr sz="2400">
              <a:latin typeface="Trebuchet MS"/>
              <a:cs typeface="Trebuchet MS"/>
            </a:endParaRPr>
          </a:p>
          <a:p>
            <a:pPr marL="12700" marR="5080">
              <a:lnSpc>
                <a:spcPts val="2590"/>
              </a:lnSpc>
              <a:spcBef>
                <a:spcPts val="2070"/>
              </a:spcBef>
              <a:buAutoNum type="arabicPeriod" startAt="3"/>
              <a:tabLst>
                <a:tab pos="322580" algn="l"/>
              </a:tabLst>
            </a:pPr>
            <a:r>
              <a:rPr sz="2400" spc="-125" dirty="0">
                <a:solidFill>
                  <a:srgbClr val="C00000"/>
                </a:solidFill>
                <a:latin typeface="Trebuchet MS"/>
                <a:cs typeface="Trebuchet MS"/>
              </a:rPr>
              <a:t>Как </a:t>
            </a:r>
            <a:r>
              <a:rPr sz="2400" spc="-135" dirty="0">
                <a:solidFill>
                  <a:srgbClr val="C00000"/>
                </a:solidFill>
                <a:latin typeface="Trebuchet MS"/>
                <a:cs typeface="Trebuchet MS"/>
              </a:rPr>
              <a:t>легко </a:t>
            </a:r>
            <a:r>
              <a:rPr sz="2400" spc="-85" dirty="0">
                <a:solidFill>
                  <a:srgbClr val="C00000"/>
                </a:solidFill>
                <a:latin typeface="Trebuchet MS"/>
                <a:cs typeface="Trebuchet MS"/>
              </a:rPr>
              <a:t>начинают отношения </a:t>
            </a:r>
            <a:r>
              <a:rPr sz="2400" spc="31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400" spc="-130" dirty="0">
                <a:solidFill>
                  <a:srgbClr val="C00000"/>
                </a:solidFill>
                <a:latin typeface="Trebuchet MS"/>
                <a:cs typeface="Trebuchet MS"/>
              </a:rPr>
              <a:t>так </a:t>
            </a: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относительно </a:t>
            </a:r>
            <a:r>
              <a:rPr sz="2400" spc="-130" dirty="0">
                <a:solidFill>
                  <a:srgbClr val="C00000"/>
                </a:solidFill>
                <a:latin typeface="Trebuchet MS"/>
                <a:cs typeface="Trebuchet MS"/>
              </a:rPr>
              <a:t>легко</a:t>
            </a:r>
            <a:r>
              <a:rPr sz="2400" spc="-43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C00000"/>
                </a:solidFill>
                <a:latin typeface="Trebuchet MS"/>
                <a:cs typeface="Trebuchet MS"/>
              </a:rPr>
              <a:t>и  </a:t>
            </a:r>
            <a:r>
              <a:rPr sz="2400" spc="-145" dirty="0">
                <a:solidFill>
                  <a:srgbClr val="C00000"/>
                </a:solidFill>
                <a:latin typeface="Trebuchet MS"/>
                <a:cs typeface="Trebuchet MS"/>
              </a:rPr>
              <a:t>расстаются.</a:t>
            </a:r>
            <a:r>
              <a:rPr sz="2400" spc="-21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C00000"/>
                </a:solidFill>
                <a:latin typeface="Trebuchet MS"/>
                <a:cs typeface="Trebuchet MS"/>
              </a:rPr>
              <a:t>Разводы</a:t>
            </a:r>
            <a:r>
              <a:rPr sz="2400" spc="-18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не</a:t>
            </a:r>
            <a:r>
              <a:rPr sz="2400" spc="-18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C00000"/>
                </a:solidFill>
                <a:latin typeface="Trebuchet MS"/>
                <a:cs typeface="Trebuchet MS"/>
              </a:rPr>
              <a:t>воспринимаются</a:t>
            </a:r>
            <a:r>
              <a:rPr sz="2400" spc="-17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C00000"/>
                </a:solidFill>
                <a:latin typeface="Trebuchet MS"/>
                <a:cs typeface="Trebuchet MS"/>
              </a:rPr>
              <a:t>такой</a:t>
            </a:r>
            <a:r>
              <a:rPr sz="2400" spc="-18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C00000"/>
                </a:solidFill>
                <a:latin typeface="Trebuchet MS"/>
                <a:cs typeface="Trebuchet MS"/>
              </a:rPr>
              <a:t>уж</a:t>
            </a:r>
            <a:r>
              <a:rPr sz="2400" spc="-19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400" spc="-135" dirty="0">
                <a:solidFill>
                  <a:srgbClr val="C00000"/>
                </a:solidFill>
                <a:latin typeface="Trebuchet MS"/>
                <a:cs typeface="Trebuchet MS"/>
              </a:rPr>
              <a:t>трагедией.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39546" y="4437075"/>
            <a:ext cx="3557142" cy="22466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78577" y="4437075"/>
            <a:ext cx="3368802" cy="2246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04279" y="189229"/>
            <a:ext cx="1180846" cy="20882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6600" y="304876"/>
            <a:ext cx="3124200" cy="6739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85" dirty="0"/>
              <a:t>Типы</a:t>
            </a:r>
            <a:r>
              <a:rPr spc="-365" dirty="0"/>
              <a:t> </a:t>
            </a:r>
            <a:r>
              <a:rPr spc="-204" dirty="0"/>
              <a:t>семьи: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540" y="677452"/>
            <a:ext cx="8051165" cy="4881245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3144520">
              <a:lnSpc>
                <a:spcPct val="100000"/>
              </a:lnSpc>
              <a:spcBef>
                <a:spcPts val="1340"/>
              </a:spcBef>
            </a:pPr>
            <a:r>
              <a:rPr sz="2800" spc="-145" dirty="0">
                <a:solidFill>
                  <a:srgbClr val="001F5F"/>
                </a:solidFill>
                <a:latin typeface="Trebuchet MS"/>
                <a:cs typeface="Trebuchet MS"/>
              </a:rPr>
              <a:t>Супружеская</a:t>
            </a:r>
            <a:endParaRPr sz="2800">
              <a:latin typeface="Trebuchet MS"/>
              <a:cs typeface="Trebuchet MS"/>
            </a:endParaRPr>
          </a:p>
          <a:p>
            <a:pPr marL="2773680">
              <a:lnSpc>
                <a:spcPct val="100000"/>
              </a:lnSpc>
              <a:spcBef>
                <a:spcPts val="1435"/>
              </a:spcBef>
            </a:pPr>
            <a:r>
              <a:rPr sz="3200" u="heavy" spc="-80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i="1" u="heavy" spc="-1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rebuchet MS"/>
                <a:cs typeface="Trebuchet MS"/>
              </a:rPr>
              <a:t>Особенности:</a:t>
            </a:r>
            <a:endParaRPr sz="3200">
              <a:latin typeface="Trebuchet MS"/>
              <a:cs typeface="Trebuchet MS"/>
            </a:endParaRPr>
          </a:p>
          <a:p>
            <a:pPr marL="12700" marR="5715" algn="just">
              <a:lnSpc>
                <a:spcPts val="3030"/>
              </a:lnSpc>
              <a:spcBef>
                <a:spcPts val="2710"/>
              </a:spcBef>
            </a:pPr>
            <a:r>
              <a:rPr sz="2800" spc="-190" dirty="0">
                <a:solidFill>
                  <a:srgbClr val="C00000"/>
                </a:solidFill>
                <a:latin typeface="Trebuchet MS"/>
                <a:cs typeface="Trebuchet MS"/>
              </a:rPr>
              <a:t>4. </a:t>
            </a:r>
            <a:r>
              <a:rPr sz="2800" spc="-130" dirty="0">
                <a:solidFill>
                  <a:srgbClr val="C00000"/>
                </a:solidFill>
                <a:latin typeface="Trebuchet MS"/>
                <a:cs typeface="Trebuchet MS"/>
              </a:rPr>
              <a:t>Цель </a:t>
            </a:r>
            <a:r>
              <a:rPr sz="2800" spc="-110" dirty="0">
                <a:solidFill>
                  <a:srgbClr val="C00000"/>
                </a:solidFill>
                <a:latin typeface="Trebuchet MS"/>
                <a:cs typeface="Trebuchet MS"/>
              </a:rPr>
              <a:t>брака </a:t>
            </a:r>
            <a:r>
              <a:rPr sz="2800" spc="36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800" spc="-90" dirty="0">
                <a:solidFill>
                  <a:srgbClr val="C00000"/>
                </a:solidFill>
                <a:latin typeface="Trebuchet MS"/>
                <a:cs typeface="Trebuchet MS"/>
              </a:rPr>
              <a:t>взаимная </a:t>
            </a:r>
            <a:r>
              <a:rPr sz="2800" spc="-105" dirty="0">
                <a:solidFill>
                  <a:srgbClr val="C00000"/>
                </a:solidFill>
                <a:latin typeface="Trebuchet MS"/>
                <a:cs typeface="Trebuchet MS"/>
              </a:rPr>
              <a:t>поддержка </a:t>
            </a:r>
            <a:r>
              <a:rPr sz="2800" spc="-110" dirty="0">
                <a:solidFill>
                  <a:srgbClr val="C00000"/>
                </a:solidFill>
                <a:latin typeface="Trebuchet MS"/>
                <a:cs typeface="Trebuchet MS"/>
              </a:rPr>
              <a:t>в развитии </a:t>
            </a:r>
            <a:r>
              <a:rPr sz="2800" spc="-90" dirty="0">
                <a:solidFill>
                  <a:srgbClr val="C00000"/>
                </a:solidFill>
                <a:latin typeface="Trebuchet MS"/>
                <a:cs typeface="Trebuchet MS"/>
              </a:rPr>
              <a:t>и  </a:t>
            </a:r>
            <a:r>
              <a:rPr sz="2800" spc="-80" dirty="0">
                <a:solidFill>
                  <a:srgbClr val="C00000"/>
                </a:solidFill>
                <a:latin typeface="Trebuchet MS"/>
                <a:cs typeface="Trebuchet MS"/>
              </a:rPr>
              <a:t>взаимное </a:t>
            </a: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удовлетворение</a:t>
            </a:r>
            <a:r>
              <a:rPr sz="2800" spc="-37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130" dirty="0">
                <a:solidFill>
                  <a:srgbClr val="C00000"/>
                </a:solidFill>
                <a:latin typeface="Trebuchet MS"/>
                <a:cs typeface="Trebuchet MS"/>
              </a:rPr>
              <a:t>потребностей.</a:t>
            </a:r>
            <a:endParaRPr sz="2800">
              <a:latin typeface="Trebuchet MS"/>
              <a:cs typeface="Trebuchet MS"/>
            </a:endParaRPr>
          </a:p>
          <a:p>
            <a:pPr marL="12700" marR="5080" algn="just">
              <a:lnSpc>
                <a:spcPts val="3020"/>
              </a:lnSpc>
              <a:spcBef>
                <a:spcPts val="2255"/>
              </a:spcBef>
            </a:pPr>
            <a:r>
              <a:rPr sz="2800" spc="-165" dirty="0">
                <a:solidFill>
                  <a:srgbClr val="C00000"/>
                </a:solidFill>
                <a:latin typeface="Trebuchet MS"/>
                <a:cs typeface="Trebuchet MS"/>
              </a:rPr>
              <a:t>5.Остаётся </a:t>
            </a:r>
            <a:r>
              <a:rPr sz="2800" spc="-100" dirty="0">
                <a:solidFill>
                  <a:srgbClr val="C00000"/>
                </a:solidFill>
                <a:latin typeface="Trebuchet MS"/>
                <a:cs typeface="Trebuchet MS"/>
              </a:rPr>
              <a:t>открытым </a:t>
            </a: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вопрос: «Сколько </a:t>
            </a:r>
            <a:r>
              <a:rPr sz="2800" spc="-130" dirty="0">
                <a:solidFill>
                  <a:srgbClr val="C00000"/>
                </a:solidFill>
                <a:latin typeface="Trebuchet MS"/>
                <a:cs typeface="Trebuchet MS"/>
              </a:rPr>
              <a:t>у </a:t>
            </a:r>
            <a:r>
              <a:rPr sz="2800" spc="-125" dirty="0">
                <a:solidFill>
                  <a:srgbClr val="C00000"/>
                </a:solidFill>
                <a:latin typeface="Trebuchet MS"/>
                <a:cs typeface="Trebuchet MS"/>
              </a:rPr>
              <a:t>нас </a:t>
            </a:r>
            <a:r>
              <a:rPr sz="2800" spc="-150" dirty="0">
                <a:solidFill>
                  <a:srgbClr val="C00000"/>
                </a:solidFill>
                <a:latin typeface="Trebuchet MS"/>
                <a:cs typeface="Trebuchet MS"/>
              </a:rPr>
              <a:t>будет  </a:t>
            </a:r>
            <a:r>
              <a:rPr sz="2800" spc="-70" dirty="0">
                <a:solidFill>
                  <a:srgbClr val="C00000"/>
                </a:solidFill>
                <a:latin typeface="Trebuchet MS"/>
                <a:cs typeface="Trebuchet MS"/>
              </a:rPr>
              <a:t>детей?</a:t>
            </a:r>
            <a:r>
              <a:rPr sz="2800" spc="-22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Да</a:t>
            </a:r>
            <a:r>
              <a:rPr sz="2800" spc="-204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90" dirty="0">
                <a:solidFill>
                  <a:srgbClr val="C00000"/>
                </a:solidFill>
                <a:latin typeface="Trebuchet MS"/>
                <a:cs typeface="Trebuchet MS"/>
              </a:rPr>
              <a:t>и</a:t>
            </a:r>
            <a:r>
              <a:rPr sz="2800" spc="-21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75" dirty="0">
                <a:solidFill>
                  <a:srgbClr val="C00000"/>
                </a:solidFill>
                <a:latin typeface="Trebuchet MS"/>
                <a:cs typeface="Trebuchet MS"/>
              </a:rPr>
              <a:t>вообще</a:t>
            </a:r>
            <a:r>
              <a:rPr sz="2800" spc="-22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365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r>
              <a:rPr sz="2800" spc="-20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110" dirty="0">
                <a:solidFill>
                  <a:srgbClr val="C00000"/>
                </a:solidFill>
                <a:latin typeface="Trebuchet MS"/>
                <a:cs typeface="Trebuchet MS"/>
              </a:rPr>
              <a:t>зачем</a:t>
            </a:r>
            <a:r>
              <a:rPr sz="2800" spc="-229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70" dirty="0">
                <a:solidFill>
                  <a:srgbClr val="C00000"/>
                </a:solidFill>
                <a:latin typeface="Trebuchet MS"/>
                <a:cs typeface="Trebuchet MS"/>
              </a:rPr>
              <a:t>они</a:t>
            </a:r>
            <a:r>
              <a:rPr sz="2800" spc="-20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C00000"/>
                </a:solidFill>
                <a:latin typeface="Trebuchet MS"/>
                <a:cs typeface="Trebuchet MS"/>
              </a:rPr>
              <a:t>нам</a:t>
            </a:r>
            <a:r>
              <a:rPr sz="2800" spc="-22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35" dirty="0">
                <a:solidFill>
                  <a:srgbClr val="C00000"/>
                </a:solidFill>
                <a:latin typeface="Trebuchet MS"/>
                <a:cs typeface="Trebuchet MS"/>
              </a:rPr>
              <a:t>нужны?»</a:t>
            </a:r>
            <a:endParaRPr sz="2800">
              <a:latin typeface="Trebuchet MS"/>
              <a:cs typeface="Trebuchet MS"/>
            </a:endParaRPr>
          </a:p>
          <a:p>
            <a:pPr marL="12700" marR="5080" algn="just">
              <a:lnSpc>
                <a:spcPts val="3030"/>
              </a:lnSpc>
              <a:spcBef>
                <a:spcPts val="2255"/>
              </a:spcBef>
            </a:pPr>
            <a:r>
              <a:rPr sz="2800" spc="-190" dirty="0">
                <a:solidFill>
                  <a:srgbClr val="C00000"/>
                </a:solidFill>
                <a:latin typeface="Trebuchet MS"/>
                <a:cs typeface="Trebuchet MS"/>
              </a:rPr>
              <a:t>6. </a:t>
            </a:r>
            <a:r>
              <a:rPr sz="2800" spc="-140" dirty="0">
                <a:solidFill>
                  <a:srgbClr val="C00000"/>
                </a:solidFill>
                <a:latin typeface="Trebuchet MS"/>
                <a:cs typeface="Trebuchet MS"/>
              </a:rPr>
              <a:t>Ничего </a:t>
            </a:r>
            <a:r>
              <a:rPr sz="2800" spc="-105" dirty="0">
                <a:solidFill>
                  <a:srgbClr val="C00000"/>
                </a:solidFill>
                <a:latin typeface="Trebuchet MS"/>
                <a:cs typeface="Trebuchet MS"/>
              </a:rPr>
              <a:t>не </a:t>
            </a: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работает </a:t>
            </a:r>
            <a:r>
              <a:rPr sz="2800" spc="-55" dirty="0">
                <a:solidFill>
                  <a:srgbClr val="C00000"/>
                </a:solidFill>
                <a:latin typeface="Trebuchet MS"/>
                <a:cs typeface="Trebuchet MS"/>
              </a:rPr>
              <a:t>по </a:t>
            </a:r>
            <a:r>
              <a:rPr sz="2800" spc="-100" dirty="0">
                <a:solidFill>
                  <a:srgbClr val="C00000"/>
                </a:solidFill>
                <a:latin typeface="Trebuchet MS"/>
                <a:cs typeface="Trebuchet MS"/>
              </a:rPr>
              <a:t>умолчанию </a:t>
            </a:r>
            <a:r>
              <a:rPr sz="2800" spc="360" dirty="0">
                <a:solidFill>
                  <a:srgbClr val="C00000"/>
                </a:solidFill>
                <a:latin typeface="Trebuchet MS"/>
                <a:cs typeface="Trebuchet MS"/>
              </a:rPr>
              <a:t>– </a:t>
            </a:r>
            <a:r>
              <a:rPr sz="2800" spc="-95" dirty="0">
                <a:solidFill>
                  <a:srgbClr val="C00000"/>
                </a:solidFill>
                <a:latin typeface="Trebuchet MS"/>
                <a:cs typeface="Trebuchet MS"/>
              </a:rPr>
              <a:t>традиции  </a:t>
            </a:r>
            <a:r>
              <a:rPr sz="2800" spc="-105" dirty="0">
                <a:solidFill>
                  <a:srgbClr val="C00000"/>
                </a:solidFill>
                <a:latin typeface="Trebuchet MS"/>
                <a:cs typeface="Trebuchet MS"/>
              </a:rPr>
              <a:t>предков не </a:t>
            </a:r>
            <a:r>
              <a:rPr sz="2800" spc="-130" dirty="0">
                <a:solidFill>
                  <a:srgbClr val="C00000"/>
                </a:solidFill>
                <a:latin typeface="Trebuchet MS"/>
                <a:cs typeface="Trebuchet MS"/>
              </a:rPr>
              <a:t>помогают, </a:t>
            </a:r>
            <a:r>
              <a:rPr sz="2800" spc="-85" dirty="0">
                <a:solidFill>
                  <a:srgbClr val="C00000"/>
                </a:solidFill>
                <a:latin typeface="Trebuchet MS"/>
                <a:cs typeface="Trebuchet MS"/>
              </a:rPr>
              <a:t>да </a:t>
            </a:r>
            <a:r>
              <a:rPr sz="2800" spc="-90" dirty="0">
                <a:solidFill>
                  <a:srgbClr val="C00000"/>
                </a:solidFill>
                <a:latin typeface="Trebuchet MS"/>
                <a:cs typeface="Trebuchet MS"/>
              </a:rPr>
              <a:t>и </a:t>
            </a:r>
            <a:r>
              <a:rPr sz="2800" spc="-150" dirty="0">
                <a:solidFill>
                  <a:srgbClr val="C00000"/>
                </a:solidFill>
                <a:latin typeface="Trebuchet MS"/>
                <a:cs typeface="Trebuchet MS"/>
              </a:rPr>
              <a:t>уже </a:t>
            </a:r>
            <a:r>
              <a:rPr sz="2800" spc="-85" dirty="0">
                <a:solidFill>
                  <a:srgbClr val="C00000"/>
                </a:solidFill>
                <a:latin typeface="Trebuchet MS"/>
                <a:cs typeface="Trebuchet MS"/>
              </a:rPr>
              <a:t>изрядно </a:t>
            </a:r>
            <a:r>
              <a:rPr sz="2800" spc="-95" dirty="0">
                <a:solidFill>
                  <a:srgbClr val="C00000"/>
                </a:solidFill>
                <a:latin typeface="Trebuchet MS"/>
                <a:cs typeface="Trebuchet MS"/>
              </a:rPr>
              <a:t>забыты </a:t>
            </a:r>
            <a:r>
              <a:rPr sz="2800" spc="360" dirty="0">
                <a:solidFill>
                  <a:srgbClr val="C00000"/>
                </a:solidFill>
                <a:latin typeface="Trebuchet MS"/>
                <a:cs typeface="Trebuchet MS"/>
              </a:rPr>
              <a:t>–  </a:t>
            </a:r>
            <a:r>
              <a:rPr sz="2800" spc="-40" dirty="0">
                <a:solidFill>
                  <a:srgbClr val="C00000"/>
                </a:solidFill>
                <a:latin typeface="Trebuchet MS"/>
                <a:cs typeface="Trebuchet MS"/>
              </a:rPr>
              <a:t>обо </a:t>
            </a:r>
            <a:r>
              <a:rPr sz="2800" spc="-120" dirty="0">
                <a:solidFill>
                  <a:srgbClr val="C00000"/>
                </a:solidFill>
                <a:latin typeface="Trebuchet MS"/>
                <a:cs typeface="Trebuchet MS"/>
              </a:rPr>
              <a:t>всём </a:t>
            </a:r>
            <a:r>
              <a:rPr sz="2800" spc="-135" dirty="0">
                <a:solidFill>
                  <a:srgbClr val="C00000"/>
                </a:solidFill>
                <a:latin typeface="Trebuchet MS"/>
                <a:cs typeface="Trebuchet MS"/>
              </a:rPr>
              <a:t>приходится</a:t>
            </a:r>
            <a:r>
              <a:rPr sz="2800" spc="-470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C00000"/>
                </a:solidFill>
                <a:latin typeface="Trebuchet MS"/>
                <a:cs typeface="Trebuchet MS"/>
              </a:rPr>
              <a:t>договариваться.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32478" y="5809894"/>
            <a:ext cx="42919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95" dirty="0">
                <a:solidFill>
                  <a:srgbClr val="001F5F"/>
                </a:solidFill>
                <a:latin typeface="Trebuchet MS"/>
                <a:cs typeface="Trebuchet MS"/>
              </a:rPr>
              <a:t>Лозунг: </a:t>
            </a:r>
            <a:r>
              <a:rPr sz="1800" i="1" spc="-45" dirty="0">
                <a:solidFill>
                  <a:srgbClr val="001F5F"/>
                </a:solidFill>
                <a:latin typeface="Trebuchet MS"/>
                <a:cs typeface="Trebuchet MS"/>
              </a:rPr>
              <a:t>«А</a:t>
            </a:r>
            <a:r>
              <a:rPr sz="1800" i="1" spc="-39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800" i="1" spc="-75" dirty="0">
                <a:solidFill>
                  <a:srgbClr val="001F5F"/>
                </a:solidFill>
                <a:latin typeface="Trebuchet MS"/>
                <a:cs typeface="Trebuchet MS"/>
              </a:rPr>
              <a:t>разве нам </a:t>
            </a:r>
            <a:r>
              <a:rPr sz="1800" i="1" spc="-85" dirty="0">
                <a:solidFill>
                  <a:srgbClr val="001F5F"/>
                </a:solidFill>
                <a:latin typeface="Trebuchet MS"/>
                <a:cs typeface="Trebuchet MS"/>
              </a:rPr>
              <a:t>ещё кто-то </a:t>
            </a:r>
            <a:r>
              <a:rPr sz="1800" i="1" spc="-15" dirty="0">
                <a:solidFill>
                  <a:srgbClr val="001F5F"/>
                </a:solidFill>
                <a:latin typeface="Trebuchet MS"/>
                <a:cs typeface="Trebuchet MS"/>
              </a:rPr>
              <a:t>нужен?»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804279" y="188595"/>
            <a:ext cx="1180846" cy="2088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5541" y="296672"/>
            <a:ext cx="2632964" cy="15481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7157" y="2913329"/>
            <a:ext cx="42322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35" dirty="0"/>
              <a:t>Спасибо </a:t>
            </a:r>
            <a:r>
              <a:rPr sz="3600" spc="-120" dirty="0"/>
              <a:t>за</a:t>
            </a:r>
            <a:r>
              <a:rPr sz="3600" spc="-425" dirty="0"/>
              <a:t> </a:t>
            </a:r>
            <a:r>
              <a:rPr sz="3600" spc="-110" dirty="0"/>
              <a:t>внимание</a:t>
            </a:r>
            <a:endParaRPr sz="360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</TotalTime>
  <Words>479</Words>
  <Application>Microsoft Office PowerPoint</Application>
  <PresentationFormat>Экран (4:3)</PresentationFormat>
  <Paragraphs>107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Трансформация семьи за  минувшее столетие.</vt:lpstr>
      <vt:lpstr>Причины</vt:lpstr>
      <vt:lpstr>Изменения в типе семьи  за XX - XXI века</vt:lpstr>
      <vt:lpstr>Тип семьи:</vt:lpstr>
      <vt:lpstr>Типы семьи:</vt:lpstr>
      <vt:lpstr>Типы семьи:</vt:lpstr>
      <vt:lpstr>Типы семьи: Переходная - патриархально-матриархальная</vt:lpstr>
      <vt:lpstr>Типы семьи:</vt:lpstr>
      <vt:lpstr>Типы семьи: Детоцентричная</vt:lpstr>
      <vt:lpstr>Типы семьи:</vt:lpstr>
      <vt:lpstr>Типы семьи: Детоцентричная</vt:lpstr>
      <vt:lpstr>Типы семьи: Детоцентричная</vt:lpstr>
      <vt:lpstr>Типы семьи: Детоцентричная</vt:lpstr>
      <vt:lpstr>Типы семьи:</vt:lpstr>
      <vt:lpstr>Типы семьи:</vt:lpstr>
      <vt:lpstr>Типы семьи: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Любовь</dc:creator>
  <cp:lastModifiedBy>Admin</cp:lastModifiedBy>
  <cp:revision>10</cp:revision>
  <dcterms:created xsi:type="dcterms:W3CDTF">2019-01-28T12:09:37Z</dcterms:created>
  <dcterms:modified xsi:type="dcterms:W3CDTF">2019-01-29T16:24:04Z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2017-02-06T00:00:00Z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2019-01-28T00:00:00Z</vt:filetime>
  </property>
</Properties>
</file>