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56" r:id="rId1"/>
  </p:sldMasterIdLst>
  <p:sldIdLst>
    <p:sldId id="256" r:id="rId2"/>
    <p:sldId id="258" r:id="rId3"/>
    <p:sldId id="257" r:id="rId4"/>
    <p:sldId id="261" r:id="rId5"/>
    <p:sldId id="264" r:id="rId6"/>
    <p:sldId id="262" r:id="rId7"/>
    <p:sldId id="259" r:id="rId8"/>
    <p:sldId id="260" r:id="rId9"/>
    <p:sldId id="267" r:id="rId10"/>
    <p:sldId id="269" r:id="rId11"/>
    <p:sldId id="268" r:id="rId12"/>
    <p:sldId id="263" r:id="rId13"/>
    <p:sldId id="265" r:id="rId14"/>
    <p:sldId id="271" r:id="rId15"/>
    <p:sldId id="270" r:id="rId16"/>
    <p:sldId id="266" r:id="rId17"/>
    <p:sldId id="272" r:id="rId18"/>
    <p:sldId id="273" r:id="rId19"/>
    <p:sldId id="276" r:id="rId20"/>
    <p:sldId id="275" r:id="rId21"/>
    <p:sldId id="274" r:id="rId22"/>
    <p:sldId id="279" r:id="rId23"/>
    <p:sldId id="278" r:id="rId24"/>
    <p:sldId id="277" r:id="rId25"/>
    <p:sldId id="281" r:id="rId26"/>
    <p:sldId id="280" r:id="rId2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717" autoAdjust="0"/>
  </p:normalViewPr>
  <p:slideViewPr>
    <p:cSldViewPr>
      <p:cViewPr>
        <p:scale>
          <a:sx n="110" d="100"/>
          <a:sy n="110" d="100"/>
        </p:scale>
        <p:origin x="84" y="31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BBA910E4-8193-4776-9269-72205BAEFF16}" type="datetimeFigureOut">
              <a:rPr lang="ru-RU" smtClean="0"/>
              <a:pPr/>
              <a:t>05.08.2019</a:t>
            </a:fld>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9FDDF2EA-3DEB-48B1-9379-8D2D64EEA45A}"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BA910E4-8193-4776-9269-72205BAEFF16}" type="datetimeFigureOut">
              <a:rPr lang="ru-RU" smtClean="0"/>
              <a:pPr/>
              <a:t>05.08.2019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9FDDF2EA-3DEB-48B1-9379-8D2D64EEA45A}"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BBA910E4-8193-4776-9269-72205BAEFF16}" type="datetimeFigureOut">
              <a:rPr lang="ru-RU" smtClean="0"/>
              <a:pPr/>
              <a:t>05.08.2019</a:t>
            </a:fld>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fld id="{9FDDF2EA-3DEB-48B1-9379-8D2D64EEA45A}"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BA910E4-8193-4776-9269-72205BAEFF16}" type="datetimeFigureOut">
              <a:rPr lang="ru-RU" smtClean="0"/>
              <a:pPr/>
              <a:t>05.08.2019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9FDDF2EA-3DEB-48B1-9379-8D2D64EEA45A}"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BBA910E4-8193-4776-9269-72205BAEFF16}" type="datetimeFigureOut">
              <a:rPr lang="ru-RU" smtClean="0"/>
              <a:pPr/>
              <a:t>05.08.2019</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9FDDF2EA-3DEB-48B1-9379-8D2D64EEA45A}"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BBA910E4-8193-4776-9269-72205BAEFF16}" type="datetimeFigureOut">
              <a:rPr lang="ru-RU" smtClean="0"/>
              <a:pPr/>
              <a:t>05.08.2019</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9FDDF2EA-3DEB-48B1-9379-8D2D64EEA45A}"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fld id="{BBA910E4-8193-4776-9269-72205BAEFF16}" type="datetimeFigureOut">
              <a:rPr lang="ru-RU" smtClean="0"/>
              <a:pPr/>
              <a:t>05.08.2019</a:t>
            </a:fld>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ru-RU"/>
          </a:p>
        </p:txBody>
      </p:sp>
      <p:sp>
        <p:nvSpPr>
          <p:cNvPr id="4" name="Номер слайда 3"/>
          <p:cNvSpPr>
            <a:spLocks noGrp="1"/>
          </p:cNvSpPr>
          <p:nvPr>
            <p:ph type="sldNum" sz="quarter" idx="12"/>
          </p:nvPr>
        </p:nvSpPr>
        <p:spPr/>
        <p:txBody>
          <a:bodyPr/>
          <a:lstStyle>
            <a:extLst/>
          </a:lstStyle>
          <a:p>
            <a:fld id="{9FDDF2EA-3DEB-48B1-9379-8D2D64EEA45A}"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BA910E4-8193-4776-9269-72205BAEFF16}" type="datetimeFigureOut">
              <a:rPr lang="ru-RU" smtClean="0"/>
              <a:pPr/>
              <a:t>05.08.2019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9FDDF2EA-3DEB-48B1-9379-8D2D64EEA45A}"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fld id="{BBA910E4-8193-4776-9269-72205BAEFF16}" type="datetimeFigureOut">
              <a:rPr lang="ru-RU" smtClean="0"/>
              <a:pPr/>
              <a:t>05.08.2019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9FDDF2EA-3DEB-48B1-9379-8D2D64EEA45A}" type="slidenum">
              <a:rPr lang="ru-RU" smtClean="0"/>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BA910E4-8193-4776-9269-72205BAEFF16}" type="datetimeFigureOut">
              <a:rPr lang="ru-RU" smtClean="0"/>
              <a:pPr/>
              <a:t>05.08.2019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9FDDF2EA-3DEB-48B1-9379-8D2D64EEA45A}"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fld id="{BBA910E4-8193-4776-9269-72205BAEFF16}" type="datetimeFigureOut">
              <a:rPr lang="ru-RU" smtClean="0"/>
              <a:pPr/>
              <a:t>05.08.2019</a:t>
            </a:fld>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9FDDF2EA-3DEB-48B1-9379-8D2D64EEA45A}"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BBA910E4-8193-4776-9269-72205BAEFF16}" type="datetimeFigureOut">
              <a:rPr lang="ru-RU" smtClean="0"/>
              <a:pPr/>
              <a:t>05.08.2019</a:t>
            </a:fld>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9FDDF2EA-3DEB-48B1-9379-8D2D64EEA45A}"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jpe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11.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9.jpeg"/><Relationship Id="rId7" Type="http://schemas.openxmlformats.org/officeDocument/2006/relationships/image" Target="../media/image26.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 Id="rId9" Type="http://schemas.openxmlformats.org/officeDocument/2006/relationships/image" Target="../media/image34.jpeg"/></Relationships>
</file>

<file path=ppt/slides/_rels/slide12.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hyperlink" Target="https://whatisgood.ru/"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37.jpeg"/><Relationship Id="rId4" Type="http://schemas.openxmlformats.org/officeDocument/2006/relationships/image" Target="../media/image36.jpeg"/></Relationships>
</file>

<file path=ppt/slides/_rels/slide1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image" Target="../media/image39.jpeg"/></Relationships>
</file>

<file path=ppt/slides/_rels/slide1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ru-RU" dirty="0" smtClean="0"/>
              <a:t>Причины и последствия социально-опасного поведения</a:t>
            </a:r>
            <a:endParaRPr lang="ru-RU" dirty="0"/>
          </a:p>
        </p:txBody>
      </p:sp>
      <p:sp>
        <p:nvSpPr>
          <p:cNvPr id="3" name="Подзаголовок 2"/>
          <p:cNvSpPr>
            <a:spLocks noGrp="1"/>
          </p:cNvSpPr>
          <p:nvPr>
            <p:ph type="subTitle" idx="1"/>
          </p:nvPr>
        </p:nvSpPr>
        <p:spPr>
          <a:xfrm>
            <a:off x="3563888" y="4869160"/>
            <a:ext cx="5216624" cy="841648"/>
          </a:xfrm>
        </p:spPr>
        <p:txBody>
          <a:bodyPr>
            <a:normAutofit fontScale="85000" lnSpcReduction="20000"/>
          </a:bodyPr>
          <a:lstStyle/>
          <a:p>
            <a:r>
              <a:rPr lang="ru-RU" dirty="0" smtClean="0"/>
              <a:t>Подготовил: Юрисконсульт ГБУ КО ОЦСПСД «Милосердие»</a:t>
            </a:r>
          </a:p>
          <a:p>
            <a:r>
              <a:rPr lang="ru-RU" dirty="0" smtClean="0"/>
              <a:t>Хохлов С.А.</a:t>
            </a:r>
            <a:endParaRPr lang="ru-RU" dirty="0"/>
          </a:p>
        </p:txBody>
      </p:sp>
      <p:pic>
        <p:nvPicPr>
          <p:cNvPr id="6" name="Рисунок 5" descr="image3.png"/>
          <p:cNvPicPr>
            <a:picLocks noChangeAspect="1"/>
          </p:cNvPicPr>
          <p:nvPr/>
        </p:nvPicPr>
        <p:blipFill>
          <a:blip r:embed="rId2" cstate="print"/>
          <a:stretch>
            <a:fillRect/>
          </a:stretch>
        </p:blipFill>
        <p:spPr>
          <a:xfrm>
            <a:off x="107504" y="116632"/>
            <a:ext cx="2953162" cy="377242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cstate="print"/>
          <a:srcRect/>
          <a:stretch>
            <a:fillRect/>
          </a:stretch>
        </p:blipFill>
        <p:spPr bwMode="auto">
          <a:xfrm>
            <a:off x="899592" y="836712"/>
            <a:ext cx="6429375" cy="3038475"/>
          </a:xfrm>
          <a:prstGeom prst="rect">
            <a:avLst/>
          </a:prstGeom>
          <a:noFill/>
          <a:ln w="9525">
            <a:noFill/>
            <a:miter lim="800000"/>
            <a:headEnd/>
            <a:tailEnd/>
          </a:ln>
        </p:spPr>
      </p:pic>
      <p:sp>
        <p:nvSpPr>
          <p:cNvPr id="2" name="Заголовок 1"/>
          <p:cNvSpPr>
            <a:spLocks noGrp="1"/>
          </p:cNvSpPr>
          <p:nvPr>
            <p:ph type="title"/>
          </p:nvPr>
        </p:nvSpPr>
        <p:spPr>
          <a:xfrm>
            <a:off x="251520" y="332656"/>
            <a:ext cx="7455024" cy="576064"/>
          </a:xfrm>
        </p:spPr>
        <p:txBody>
          <a:bodyPr>
            <a:normAutofit fontScale="90000"/>
          </a:bodyPr>
          <a:lstStyle/>
          <a:p>
            <a:r>
              <a:rPr lang="ru-RU" sz="3200" dirty="0" smtClean="0"/>
              <a:t>Социально-опасное поведение- это</a:t>
            </a:r>
            <a:endParaRPr lang="ru-RU" sz="3200" dirty="0"/>
          </a:p>
        </p:txBody>
      </p:sp>
      <p:sp>
        <p:nvSpPr>
          <p:cNvPr id="3" name="Содержимое 2"/>
          <p:cNvSpPr>
            <a:spLocks noGrp="1"/>
          </p:cNvSpPr>
          <p:nvPr>
            <p:ph idx="1"/>
          </p:nvPr>
        </p:nvSpPr>
        <p:spPr>
          <a:xfrm>
            <a:off x="395536" y="3645024"/>
            <a:ext cx="7239000" cy="3024336"/>
          </a:xfrm>
        </p:spPr>
        <p:txBody>
          <a:bodyPr/>
          <a:lstStyle/>
          <a:p>
            <a:r>
              <a:rPr lang="ru-RU" dirty="0" smtClean="0"/>
              <a:t>– </a:t>
            </a:r>
            <a:r>
              <a:rPr lang="ru-RU" u="sng" dirty="0" smtClean="0"/>
              <a:t>негативное поведение</a:t>
            </a:r>
            <a:r>
              <a:rPr lang="ru-RU" dirty="0" smtClean="0"/>
              <a:t>, которое не согласуется с </a:t>
            </a:r>
            <a:r>
              <a:rPr lang="ru-RU" u="sng" dirty="0" smtClean="0"/>
              <a:t>общепринятыми нормами </a:t>
            </a:r>
            <a:r>
              <a:rPr lang="ru-RU" dirty="0" smtClean="0"/>
              <a:t>(морали, закона), и выражается в опасности для общества </a:t>
            </a:r>
            <a:r>
              <a:rPr lang="ru-RU" dirty="0" smtClean="0">
                <a:solidFill>
                  <a:schemeClr val="bg1">
                    <a:lumMod val="65000"/>
                  </a:schemeClr>
                </a:solidFill>
              </a:rPr>
              <a:t>(вред социально-нравственным нормам)</a:t>
            </a:r>
            <a:r>
              <a:rPr lang="ru-RU" dirty="0" smtClean="0"/>
              <a:t> и для самого индивида </a:t>
            </a:r>
            <a:r>
              <a:rPr lang="ru-RU" dirty="0" smtClean="0">
                <a:solidFill>
                  <a:schemeClr val="bg1">
                    <a:lumMod val="65000"/>
                  </a:schemeClr>
                </a:solidFill>
              </a:rPr>
              <a:t>(отклоняющееся поведение может стать образом жизни).</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9" name="Рисунок 8" descr="narkomania_prianaki.jpg"/>
          <p:cNvPicPr>
            <a:picLocks noChangeAspect="1"/>
          </p:cNvPicPr>
          <p:nvPr/>
        </p:nvPicPr>
        <p:blipFill>
          <a:blip r:embed="rId3" cstate="print"/>
          <a:stretch>
            <a:fillRect/>
          </a:stretch>
        </p:blipFill>
        <p:spPr>
          <a:xfrm>
            <a:off x="683568" y="5107207"/>
            <a:ext cx="2624535" cy="1750793"/>
          </a:xfrm>
          <a:prstGeom prst="rect">
            <a:avLst/>
          </a:prstGeom>
          <a:ln>
            <a:noFill/>
          </a:ln>
          <a:effectLst>
            <a:softEdge rad="317500"/>
          </a:effectLst>
        </p:spPr>
      </p:pic>
      <p:pic>
        <p:nvPicPr>
          <p:cNvPr id="7" name="Рисунок 6" descr="v-rossii-kompyuternaya-prestupnost-za-god-vyrosla-na.jpeg"/>
          <p:cNvPicPr>
            <a:picLocks noChangeAspect="1"/>
          </p:cNvPicPr>
          <p:nvPr/>
        </p:nvPicPr>
        <p:blipFill>
          <a:blip r:embed="rId4" cstate="print"/>
          <a:stretch>
            <a:fillRect/>
          </a:stretch>
        </p:blipFill>
        <p:spPr>
          <a:xfrm>
            <a:off x="3635896" y="4803998"/>
            <a:ext cx="2054002" cy="2054002"/>
          </a:xfrm>
          <a:prstGeom prst="rect">
            <a:avLst/>
          </a:prstGeom>
          <a:ln>
            <a:noFill/>
          </a:ln>
          <a:effectLst>
            <a:softEdge rad="635000"/>
          </a:effectLst>
        </p:spPr>
      </p:pic>
      <p:pic>
        <p:nvPicPr>
          <p:cNvPr id="5" name="Рисунок 4" descr="slide-7.jpg"/>
          <p:cNvPicPr>
            <a:picLocks noChangeAspect="1"/>
          </p:cNvPicPr>
          <p:nvPr/>
        </p:nvPicPr>
        <p:blipFill>
          <a:blip r:embed="rId5" cstate="print"/>
          <a:stretch>
            <a:fillRect/>
          </a:stretch>
        </p:blipFill>
        <p:spPr>
          <a:xfrm>
            <a:off x="179512" y="1052736"/>
            <a:ext cx="1800200" cy="1260140"/>
          </a:xfrm>
          <a:prstGeom prst="roundRect">
            <a:avLst/>
          </a:prstGeom>
          <a:ln>
            <a:noFill/>
          </a:ln>
          <a:effectLst>
            <a:softEdge rad="112500"/>
          </a:effectLst>
        </p:spPr>
      </p:pic>
      <p:pic>
        <p:nvPicPr>
          <p:cNvPr id="6" name="Рисунок 5" descr="суици.jpg"/>
          <p:cNvPicPr>
            <a:picLocks noChangeAspect="1"/>
          </p:cNvPicPr>
          <p:nvPr/>
        </p:nvPicPr>
        <p:blipFill>
          <a:blip r:embed="rId6" cstate="print"/>
          <a:stretch>
            <a:fillRect/>
          </a:stretch>
        </p:blipFill>
        <p:spPr>
          <a:xfrm>
            <a:off x="6063952" y="4603546"/>
            <a:ext cx="1460376" cy="2281838"/>
          </a:xfrm>
          <a:prstGeom prst="rect">
            <a:avLst/>
          </a:prstGeom>
          <a:ln>
            <a:noFill/>
          </a:ln>
          <a:effectLst>
            <a:softEdge rad="112500"/>
          </a:effectLst>
        </p:spPr>
      </p:pic>
      <p:pic>
        <p:nvPicPr>
          <p:cNvPr id="4" name="Рисунок 3" descr="slide-7.jpg"/>
          <p:cNvPicPr>
            <a:picLocks noChangeAspect="1"/>
          </p:cNvPicPr>
          <p:nvPr/>
        </p:nvPicPr>
        <p:blipFill>
          <a:blip r:embed="rId7" cstate="print"/>
          <a:stretch>
            <a:fillRect/>
          </a:stretch>
        </p:blipFill>
        <p:spPr>
          <a:xfrm>
            <a:off x="5148064" y="188640"/>
            <a:ext cx="2976331" cy="2164990"/>
          </a:xfrm>
          <a:prstGeom prst="rect">
            <a:avLst/>
          </a:prstGeom>
        </p:spPr>
      </p:pic>
      <p:sp>
        <p:nvSpPr>
          <p:cNvPr id="2" name="Заголовок 1"/>
          <p:cNvSpPr>
            <a:spLocks noGrp="1"/>
          </p:cNvSpPr>
          <p:nvPr>
            <p:ph type="title"/>
          </p:nvPr>
        </p:nvSpPr>
        <p:spPr>
          <a:xfrm>
            <a:off x="251520" y="548680"/>
            <a:ext cx="7239000" cy="1143000"/>
          </a:xfrm>
        </p:spPr>
        <p:txBody>
          <a:bodyPr>
            <a:normAutofit fontScale="90000"/>
          </a:bodyPr>
          <a:lstStyle/>
          <a:p>
            <a:r>
              <a:rPr lang="ru-RU" dirty="0" smtClean="0"/>
              <a:t>Социально-опасное поведение</a:t>
            </a:r>
            <a:br>
              <a:rPr lang="ru-RU" dirty="0" smtClean="0"/>
            </a:br>
            <a:endParaRPr lang="ru-RU" dirty="0"/>
          </a:p>
        </p:txBody>
      </p:sp>
      <p:sp>
        <p:nvSpPr>
          <p:cNvPr id="3" name="Содержимое 2"/>
          <p:cNvSpPr>
            <a:spLocks noGrp="1"/>
          </p:cNvSpPr>
          <p:nvPr>
            <p:ph idx="1"/>
          </p:nvPr>
        </p:nvSpPr>
        <p:spPr>
          <a:xfrm>
            <a:off x="467544" y="1700808"/>
            <a:ext cx="7239000" cy="4846320"/>
          </a:xfrm>
        </p:spPr>
        <p:txBody>
          <a:bodyPr/>
          <a:lstStyle/>
          <a:p>
            <a:pPr>
              <a:buNone/>
            </a:pPr>
            <a:r>
              <a:rPr lang="ru-RU" dirty="0" smtClean="0"/>
              <a:t>  </a:t>
            </a:r>
          </a:p>
          <a:p>
            <a:pPr>
              <a:buNone/>
            </a:pPr>
            <a:r>
              <a:rPr lang="ru-RU" dirty="0" smtClean="0"/>
              <a:t>Поведенческие отклонения:</a:t>
            </a:r>
          </a:p>
          <a:p>
            <a:pPr>
              <a:buNone/>
            </a:pPr>
            <a:r>
              <a:rPr lang="ru-RU" dirty="0" smtClean="0"/>
              <a:t>   дисциплинарные нарушения, прогулы, воровство, хулиганство, ложь, бродяжничество, отравление алкоголем, табаком и другими ядами, зависимость от компьютерных игр…</a:t>
            </a:r>
          </a:p>
          <a:p>
            <a:pPr>
              <a:buNone/>
            </a:pPr>
            <a:r>
              <a:rPr lang="ru-RU" dirty="0" smtClean="0"/>
              <a:t>Наиболее опасные: преступность, суицид, наркомания.</a:t>
            </a:r>
          </a:p>
          <a:p>
            <a:pPr>
              <a:buNone/>
            </a:pPr>
            <a:endParaRPr lang="ru-RU"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33" name="Рисунок 32" descr="дисней.jpg"/>
          <p:cNvPicPr>
            <a:picLocks noChangeAspect="1"/>
          </p:cNvPicPr>
          <p:nvPr/>
        </p:nvPicPr>
        <p:blipFill>
          <a:blip r:embed="rId3" cstate="print"/>
          <a:stretch>
            <a:fillRect/>
          </a:stretch>
        </p:blipFill>
        <p:spPr>
          <a:xfrm>
            <a:off x="5724128" y="3816423"/>
            <a:ext cx="2256550" cy="2924945"/>
          </a:xfrm>
          <a:prstGeom prst="rect">
            <a:avLst/>
          </a:prstGeom>
          <a:ln>
            <a:noFill/>
          </a:ln>
          <a:effectLst>
            <a:softEdge rad="317500"/>
          </a:effectLst>
        </p:spPr>
      </p:pic>
      <p:pic>
        <p:nvPicPr>
          <p:cNvPr id="32" name="Рисунок 31" descr="Thief_computer.gif"/>
          <p:cNvPicPr>
            <a:picLocks noChangeAspect="1"/>
          </p:cNvPicPr>
          <p:nvPr/>
        </p:nvPicPr>
        <p:blipFill>
          <a:blip r:embed="rId4" cstate="print"/>
          <a:stretch>
            <a:fillRect/>
          </a:stretch>
        </p:blipFill>
        <p:spPr>
          <a:xfrm>
            <a:off x="0" y="4743466"/>
            <a:ext cx="1691680" cy="1731251"/>
          </a:xfrm>
          <a:prstGeom prst="ellipse">
            <a:avLst/>
          </a:prstGeom>
          <a:ln>
            <a:noFill/>
          </a:ln>
          <a:effectLst>
            <a:softEdge rad="112500"/>
          </a:effectLst>
        </p:spPr>
      </p:pic>
      <p:sp>
        <p:nvSpPr>
          <p:cNvPr id="2" name="Заголовок 1"/>
          <p:cNvSpPr>
            <a:spLocks noGrp="1"/>
          </p:cNvSpPr>
          <p:nvPr>
            <p:ph type="title"/>
          </p:nvPr>
        </p:nvSpPr>
        <p:spPr/>
        <p:txBody>
          <a:bodyPr>
            <a:noAutofit/>
          </a:bodyPr>
          <a:lstStyle/>
          <a:p>
            <a:pPr algn="ctr"/>
            <a:r>
              <a:rPr lang="ru-RU" sz="2400" dirty="0" smtClean="0"/>
              <a:t>Социально-опасное поведение</a:t>
            </a:r>
            <a:br>
              <a:rPr lang="ru-RU" sz="2400" dirty="0" smtClean="0"/>
            </a:br>
            <a:r>
              <a:rPr lang="ru-RU" sz="1800" dirty="0" smtClean="0">
                <a:solidFill>
                  <a:schemeClr val="bg2">
                    <a:lumMod val="25000"/>
                  </a:schemeClr>
                </a:solidFill>
                <a:latin typeface="Times New Roman" pitchFamily="18" charset="0"/>
                <a:cs typeface="Times New Roman" pitchFamily="18" charset="0"/>
              </a:rPr>
              <a:t>Виды отклоняющегося поведения младшего школьника (по </a:t>
            </a:r>
            <a:r>
              <a:rPr lang="ru-RU" sz="1800" dirty="0" err="1" smtClean="0">
                <a:solidFill>
                  <a:schemeClr val="bg2">
                    <a:lumMod val="25000"/>
                  </a:schemeClr>
                </a:solidFill>
                <a:latin typeface="Times New Roman" pitchFamily="18" charset="0"/>
                <a:cs typeface="Times New Roman" pitchFamily="18" charset="0"/>
              </a:rPr>
              <a:t>Е.В.Змановской</a:t>
            </a:r>
            <a:r>
              <a:rPr lang="ru-RU" sz="1800" dirty="0" smtClean="0">
                <a:solidFill>
                  <a:schemeClr val="bg2">
                    <a:lumMod val="25000"/>
                  </a:schemeClr>
                </a:solidFill>
                <a:latin typeface="Times New Roman" pitchFamily="18" charset="0"/>
                <a:cs typeface="Times New Roman" pitchFamily="18" charset="0"/>
              </a:rPr>
              <a:t>)</a:t>
            </a:r>
            <a:endParaRPr lang="ru-RU" sz="1800" dirty="0">
              <a:solidFill>
                <a:schemeClr val="bg2">
                  <a:lumMod val="25000"/>
                </a:schemeClr>
              </a:solidFill>
              <a:latin typeface="Times New Roman" pitchFamily="18" charset="0"/>
              <a:cs typeface="Times New Roman" pitchFamily="18" charset="0"/>
            </a:endParaRPr>
          </a:p>
        </p:txBody>
      </p:sp>
      <p:sp>
        <p:nvSpPr>
          <p:cNvPr id="5" name="Содержимое 4"/>
          <p:cNvSpPr>
            <a:spLocks noGrp="1"/>
          </p:cNvSpPr>
          <p:nvPr>
            <p:ph idx="1"/>
          </p:nvPr>
        </p:nvSpPr>
        <p:spPr/>
        <p:txBody>
          <a:bodyPr/>
          <a:lstStyle/>
          <a:p>
            <a:pPr>
              <a:buNone/>
            </a:pPr>
            <a:r>
              <a:rPr lang="ru-RU" dirty="0" smtClean="0"/>
              <a:t> </a:t>
            </a:r>
            <a:endParaRPr lang="ru-RU" dirty="0"/>
          </a:p>
        </p:txBody>
      </p:sp>
      <p:grpSp>
        <p:nvGrpSpPr>
          <p:cNvPr id="7" name="Группа 6"/>
          <p:cNvGrpSpPr/>
          <p:nvPr/>
        </p:nvGrpSpPr>
        <p:grpSpPr>
          <a:xfrm>
            <a:off x="1" y="1484784"/>
            <a:ext cx="2555775" cy="576064"/>
            <a:chOff x="0" y="1296143"/>
            <a:chExt cx="2721983" cy="660998"/>
          </a:xfrm>
        </p:grpSpPr>
        <p:sp>
          <p:nvSpPr>
            <p:cNvPr id="8" name="Прямоугольник 7"/>
            <p:cNvSpPr/>
            <p:nvPr/>
          </p:nvSpPr>
          <p:spPr>
            <a:xfrm>
              <a:off x="114494" y="1296143"/>
              <a:ext cx="2415219" cy="660998"/>
            </a:xfrm>
            <a:prstGeom prst="rect">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Прямоугольник 8"/>
            <p:cNvSpPr/>
            <p:nvPr/>
          </p:nvSpPr>
          <p:spPr>
            <a:xfrm>
              <a:off x="0" y="1296143"/>
              <a:ext cx="2721983" cy="66099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8016" tIns="73152" rIns="128016" bIns="73152"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tx1"/>
                  </a:solidFill>
                </a:rPr>
                <a:t>антисоциальное (</a:t>
              </a:r>
              <a:r>
                <a:rPr lang="ru-RU" sz="1800" b="1" kern="1200" dirty="0" err="1" smtClean="0">
                  <a:solidFill>
                    <a:schemeClr val="tx1"/>
                  </a:solidFill>
                </a:rPr>
                <a:t>делинквентное</a:t>
              </a:r>
              <a:r>
                <a:rPr lang="ru-RU" sz="1800" b="1" kern="1200" dirty="0" smtClean="0">
                  <a:solidFill>
                    <a:schemeClr val="tx1"/>
                  </a:solidFill>
                </a:rPr>
                <a:t>)</a:t>
              </a:r>
              <a:endParaRPr lang="ru-RU" sz="1800" b="1" kern="1200" dirty="0">
                <a:solidFill>
                  <a:schemeClr val="tx1"/>
                </a:solidFill>
              </a:endParaRPr>
            </a:p>
          </p:txBody>
        </p:sp>
      </p:grpSp>
      <p:grpSp>
        <p:nvGrpSpPr>
          <p:cNvPr id="10" name="Группа 9"/>
          <p:cNvGrpSpPr/>
          <p:nvPr/>
        </p:nvGrpSpPr>
        <p:grpSpPr>
          <a:xfrm>
            <a:off x="2267744" y="1484784"/>
            <a:ext cx="2664296" cy="588991"/>
            <a:chOff x="2590881" y="1143076"/>
            <a:chExt cx="2721983" cy="660998"/>
          </a:xfrm>
        </p:grpSpPr>
        <p:sp>
          <p:nvSpPr>
            <p:cNvPr id="11" name="Прямоугольник 10"/>
            <p:cNvSpPr/>
            <p:nvPr/>
          </p:nvSpPr>
          <p:spPr>
            <a:xfrm>
              <a:off x="3032284" y="1143076"/>
              <a:ext cx="2059879" cy="660997"/>
            </a:xfrm>
            <a:prstGeom prst="rect">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2" name="Прямоугольник 11"/>
            <p:cNvSpPr/>
            <p:nvPr/>
          </p:nvSpPr>
          <p:spPr>
            <a:xfrm>
              <a:off x="2590881" y="1143077"/>
              <a:ext cx="2721983" cy="66099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8016" tIns="73152" rIns="128016" bIns="73152"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tx1"/>
                  </a:solidFill>
                </a:rPr>
                <a:t>асоциальное (аморальное)</a:t>
              </a:r>
              <a:endParaRPr lang="ru-RU" sz="1800" b="1" kern="1200" dirty="0">
                <a:solidFill>
                  <a:schemeClr val="tx1"/>
                </a:solidFill>
              </a:endParaRPr>
            </a:p>
          </p:txBody>
        </p:sp>
      </p:grpSp>
      <p:grpSp>
        <p:nvGrpSpPr>
          <p:cNvPr id="13" name="Группа 12"/>
          <p:cNvGrpSpPr/>
          <p:nvPr/>
        </p:nvGrpSpPr>
        <p:grpSpPr>
          <a:xfrm>
            <a:off x="5220072" y="1484784"/>
            <a:ext cx="2952328" cy="648072"/>
            <a:chOff x="6201752" y="1194348"/>
            <a:chExt cx="2880320" cy="690539"/>
          </a:xfrm>
        </p:grpSpPr>
        <p:sp>
          <p:nvSpPr>
            <p:cNvPr id="14" name="Прямоугольник 13"/>
            <p:cNvSpPr/>
            <p:nvPr/>
          </p:nvSpPr>
          <p:spPr>
            <a:xfrm>
              <a:off x="6208913" y="1223889"/>
              <a:ext cx="2721983" cy="660998"/>
            </a:xfrm>
            <a:prstGeom prst="rect">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Прямоугольник 14"/>
            <p:cNvSpPr/>
            <p:nvPr/>
          </p:nvSpPr>
          <p:spPr>
            <a:xfrm>
              <a:off x="6201752" y="1194348"/>
              <a:ext cx="2880320" cy="66099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8016" tIns="73152" rIns="128016" bIns="73152" numCol="1" spcCol="1270" anchor="ctr" anchorCtr="0">
              <a:noAutofit/>
            </a:bodyPr>
            <a:lstStyle/>
            <a:p>
              <a:pPr lvl="0" algn="ctr" defTabSz="800100">
                <a:lnSpc>
                  <a:spcPct val="90000"/>
                </a:lnSpc>
                <a:spcBef>
                  <a:spcPct val="0"/>
                </a:spcBef>
                <a:spcAft>
                  <a:spcPct val="35000"/>
                </a:spcAft>
              </a:pPr>
              <a:r>
                <a:rPr lang="ru-RU" sz="1800" b="1" kern="1200" dirty="0" err="1" smtClean="0">
                  <a:solidFill>
                    <a:schemeClr val="tx1"/>
                  </a:solidFill>
                </a:rPr>
                <a:t>Аутодеструктивное</a:t>
              </a:r>
              <a:endParaRPr lang="ru-RU" b="1" dirty="0">
                <a:solidFill>
                  <a:schemeClr val="tx1"/>
                </a:solidFill>
              </a:endParaRPr>
            </a:p>
            <a:p>
              <a:pPr lvl="0" algn="ctr" defTabSz="800100">
                <a:lnSpc>
                  <a:spcPct val="90000"/>
                </a:lnSpc>
                <a:spcBef>
                  <a:spcPct val="0"/>
                </a:spcBef>
                <a:spcAft>
                  <a:spcPct val="35000"/>
                </a:spcAft>
              </a:pPr>
              <a:r>
                <a:rPr lang="ru-RU" sz="1800" b="1" kern="1200" dirty="0" smtClean="0">
                  <a:solidFill>
                    <a:schemeClr val="tx1"/>
                  </a:solidFill>
                </a:rPr>
                <a:t>(</a:t>
              </a:r>
              <a:r>
                <a:rPr lang="ru-RU" sz="1800" b="1" kern="1200" dirty="0" err="1" smtClean="0">
                  <a:solidFill>
                    <a:schemeClr val="tx1"/>
                  </a:solidFill>
                </a:rPr>
                <a:t>саморазрушительное</a:t>
              </a:r>
              <a:r>
                <a:rPr lang="ru-RU" sz="1800" b="1" kern="1200" dirty="0" smtClean="0">
                  <a:solidFill>
                    <a:schemeClr val="tx1"/>
                  </a:solidFill>
                </a:rPr>
                <a:t>)</a:t>
              </a:r>
              <a:endParaRPr lang="ru-RU" sz="1800" b="1" kern="1200" dirty="0">
                <a:solidFill>
                  <a:schemeClr val="tx1"/>
                </a:solidFill>
              </a:endParaRPr>
            </a:p>
          </p:txBody>
        </p:sp>
      </p:grpSp>
      <p:sp>
        <p:nvSpPr>
          <p:cNvPr id="24" name="Прямоугольник 23"/>
          <p:cNvSpPr/>
          <p:nvPr/>
        </p:nvSpPr>
        <p:spPr>
          <a:xfrm>
            <a:off x="107504" y="2204864"/>
            <a:ext cx="2304255" cy="2939894"/>
          </a:xfrm>
          <a:prstGeom prst="rect">
            <a:avLst/>
          </a:prstGeom>
          <a:no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ru-RU" sz="1800" kern="1200" dirty="0" smtClean="0"/>
              <a:t>воровство</a:t>
            </a:r>
            <a:endParaRPr lang="ru-RU" sz="1800" kern="1200" dirty="0"/>
          </a:p>
          <a:p>
            <a:pPr marL="171450" lvl="1" indent="-171450" algn="l" defTabSz="800100">
              <a:lnSpc>
                <a:spcPct val="90000"/>
              </a:lnSpc>
              <a:spcBef>
                <a:spcPct val="0"/>
              </a:spcBef>
              <a:spcAft>
                <a:spcPct val="15000"/>
              </a:spcAft>
              <a:buChar char="••"/>
            </a:pPr>
            <a:r>
              <a:rPr lang="ru-RU" sz="1800" kern="1200" dirty="0" smtClean="0"/>
              <a:t>мелкое хулиганство</a:t>
            </a:r>
            <a:endParaRPr lang="ru-RU" sz="1800" kern="1200" dirty="0"/>
          </a:p>
          <a:p>
            <a:pPr marL="171450" lvl="1" indent="-171450" algn="l" defTabSz="800100">
              <a:lnSpc>
                <a:spcPct val="90000"/>
              </a:lnSpc>
              <a:spcBef>
                <a:spcPct val="0"/>
              </a:spcBef>
              <a:spcAft>
                <a:spcPct val="15000"/>
              </a:spcAft>
              <a:buChar char="••"/>
            </a:pPr>
            <a:r>
              <a:rPr lang="ru-RU" sz="1800" kern="1200" dirty="0" smtClean="0"/>
              <a:t>разрушение имущества</a:t>
            </a:r>
            <a:endParaRPr lang="ru-RU" sz="1800" kern="1200" dirty="0"/>
          </a:p>
          <a:p>
            <a:pPr marL="171450" lvl="1" indent="-171450" algn="l" defTabSz="800100">
              <a:lnSpc>
                <a:spcPct val="90000"/>
              </a:lnSpc>
              <a:spcBef>
                <a:spcPct val="0"/>
              </a:spcBef>
              <a:spcAft>
                <a:spcPct val="15000"/>
              </a:spcAft>
              <a:buChar char="••"/>
            </a:pPr>
            <a:r>
              <a:rPr lang="ru-RU" sz="1800" kern="1200" dirty="0" smtClean="0"/>
              <a:t>поджоги</a:t>
            </a:r>
            <a:endParaRPr lang="ru-RU" sz="1800" kern="1200" dirty="0"/>
          </a:p>
          <a:p>
            <a:pPr marL="171450" lvl="1" indent="-171450" algn="l" defTabSz="800100">
              <a:lnSpc>
                <a:spcPct val="90000"/>
              </a:lnSpc>
              <a:spcBef>
                <a:spcPct val="0"/>
              </a:spcBef>
              <a:spcAft>
                <a:spcPct val="15000"/>
              </a:spcAft>
              <a:buChar char="••"/>
            </a:pPr>
            <a:endParaRPr lang="ru-RU" sz="1800" kern="1200" dirty="0"/>
          </a:p>
          <a:p>
            <a:pPr marL="171450" lvl="1" indent="-171450" algn="l" defTabSz="800100">
              <a:lnSpc>
                <a:spcPct val="90000"/>
              </a:lnSpc>
              <a:spcBef>
                <a:spcPct val="0"/>
              </a:spcBef>
              <a:spcAft>
                <a:spcPct val="15000"/>
              </a:spcAft>
              <a:buChar char="••"/>
            </a:pPr>
            <a:r>
              <a:rPr lang="ru-RU" sz="1800" b="1" i="1" kern="1200" dirty="0" smtClean="0">
                <a:latin typeface="Times New Roman" panose="02020603050405020304" pitchFamily="18" charset="0"/>
                <a:cs typeface="Times New Roman" panose="02020603050405020304" pitchFamily="18" charset="0"/>
              </a:rPr>
              <a:t>Противоречащее правовым нормам</a:t>
            </a:r>
            <a:endParaRPr lang="ru-RU" sz="1800" b="1" i="1" kern="1200" dirty="0">
              <a:latin typeface="Times New Roman" panose="02020603050405020304" pitchFamily="18" charset="0"/>
              <a:cs typeface="Times New Roman" panose="02020603050405020304" pitchFamily="18" charset="0"/>
            </a:endParaRPr>
          </a:p>
          <a:p>
            <a:pPr marL="171450" lvl="1" indent="-171450" algn="l" defTabSz="800100">
              <a:lnSpc>
                <a:spcPct val="90000"/>
              </a:lnSpc>
              <a:spcBef>
                <a:spcPct val="0"/>
              </a:spcBef>
              <a:spcAft>
                <a:spcPct val="15000"/>
              </a:spcAft>
              <a:buChar char="••"/>
            </a:pPr>
            <a:endParaRPr lang="ru-RU" sz="1800" kern="1200" dirty="0"/>
          </a:p>
        </p:txBody>
      </p:sp>
      <p:sp>
        <p:nvSpPr>
          <p:cNvPr id="27" name="Прямоугольник 26"/>
          <p:cNvSpPr/>
          <p:nvPr/>
        </p:nvSpPr>
        <p:spPr>
          <a:xfrm>
            <a:off x="2555776" y="2204864"/>
            <a:ext cx="2592288" cy="302433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ru-RU" sz="1800" kern="1200" dirty="0" smtClean="0"/>
              <a:t>побеги из дома, </a:t>
            </a:r>
            <a:endParaRPr lang="ru-RU" sz="1800" kern="1200" dirty="0"/>
          </a:p>
          <a:p>
            <a:pPr marL="171450" lvl="1" indent="-171450" algn="l" defTabSz="800100">
              <a:lnSpc>
                <a:spcPct val="90000"/>
              </a:lnSpc>
              <a:spcBef>
                <a:spcPct val="0"/>
              </a:spcBef>
              <a:spcAft>
                <a:spcPct val="15000"/>
              </a:spcAft>
              <a:buChar char="••"/>
            </a:pPr>
            <a:r>
              <a:rPr lang="ru-RU" sz="1800" kern="1200" dirty="0" smtClean="0"/>
              <a:t>бродяжничество, </a:t>
            </a:r>
            <a:endParaRPr lang="ru-RU" sz="1800" kern="1200" dirty="0"/>
          </a:p>
          <a:p>
            <a:pPr marL="171450" lvl="1" indent="-171450" algn="l" defTabSz="800100">
              <a:lnSpc>
                <a:spcPct val="90000"/>
              </a:lnSpc>
              <a:spcBef>
                <a:spcPct val="0"/>
              </a:spcBef>
              <a:spcAft>
                <a:spcPct val="15000"/>
              </a:spcAft>
              <a:buChar char="••"/>
            </a:pPr>
            <a:r>
              <a:rPr lang="ru-RU" sz="1800" kern="1200" dirty="0" smtClean="0"/>
              <a:t>школьные прогулы,</a:t>
            </a:r>
            <a:endParaRPr lang="ru-RU" sz="1800" kern="1200" dirty="0"/>
          </a:p>
          <a:p>
            <a:pPr marL="171450" lvl="1" indent="-171450" algn="l" defTabSz="800100">
              <a:lnSpc>
                <a:spcPct val="90000"/>
              </a:lnSpc>
              <a:spcBef>
                <a:spcPct val="0"/>
              </a:spcBef>
              <a:spcAft>
                <a:spcPct val="15000"/>
              </a:spcAft>
              <a:buChar char="••"/>
            </a:pPr>
            <a:r>
              <a:rPr lang="ru-RU" sz="1800" kern="1200" dirty="0" smtClean="0"/>
              <a:t> агрессивное поведение, </a:t>
            </a:r>
            <a:endParaRPr lang="ru-RU" sz="1800" kern="1200" dirty="0"/>
          </a:p>
          <a:p>
            <a:pPr marL="171450" lvl="1" indent="-171450" algn="l" defTabSz="800100">
              <a:lnSpc>
                <a:spcPct val="90000"/>
              </a:lnSpc>
              <a:spcBef>
                <a:spcPct val="0"/>
              </a:spcBef>
              <a:spcAft>
                <a:spcPct val="15000"/>
              </a:spcAft>
              <a:buChar char="••"/>
            </a:pPr>
            <a:r>
              <a:rPr lang="ru-RU" sz="1800" kern="1200" dirty="0" smtClean="0"/>
              <a:t>злословие, ложь, </a:t>
            </a:r>
            <a:endParaRPr lang="ru-RU" sz="1800" kern="1200" dirty="0"/>
          </a:p>
          <a:p>
            <a:pPr marL="171450" lvl="1" indent="-171450" algn="l" defTabSz="800100">
              <a:lnSpc>
                <a:spcPct val="90000"/>
              </a:lnSpc>
              <a:spcBef>
                <a:spcPct val="0"/>
              </a:spcBef>
              <a:spcAft>
                <a:spcPct val="15000"/>
              </a:spcAft>
              <a:buChar char="••"/>
            </a:pPr>
            <a:r>
              <a:rPr lang="ru-RU" sz="1800" kern="1200" dirty="0" smtClean="0"/>
              <a:t>воровство, </a:t>
            </a:r>
            <a:endParaRPr lang="ru-RU" sz="1800" kern="1200" dirty="0"/>
          </a:p>
          <a:p>
            <a:pPr marL="171450" lvl="1" indent="-171450" algn="l" defTabSz="800100">
              <a:lnSpc>
                <a:spcPct val="90000"/>
              </a:lnSpc>
              <a:spcBef>
                <a:spcPct val="0"/>
              </a:spcBef>
              <a:spcAft>
                <a:spcPct val="15000"/>
              </a:spcAft>
              <a:buChar char="••"/>
            </a:pPr>
            <a:r>
              <a:rPr lang="ru-RU" sz="1800" kern="1200" dirty="0" smtClean="0"/>
              <a:t>вымогательство (попрошайничество)</a:t>
            </a:r>
            <a:endParaRPr lang="ru-RU" sz="1800" kern="1200" dirty="0"/>
          </a:p>
        </p:txBody>
      </p:sp>
      <p:sp>
        <p:nvSpPr>
          <p:cNvPr id="28" name="Rectangle 3"/>
          <p:cNvSpPr txBox="1">
            <a:spLocks noChangeArrowheads="1"/>
          </p:cNvSpPr>
          <p:nvPr/>
        </p:nvSpPr>
        <p:spPr>
          <a:xfrm>
            <a:off x="2339752" y="5183633"/>
            <a:ext cx="2592288" cy="1269703"/>
          </a:xfrm>
          <a:prstGeom prst="rect">
            <a:avLst/>
          </a:prstGeom>
        </p:spPr>
        <p:txBody>
          <a:bodyPr>
            <a:noAutofit/>
          </a:bodyPr>
          <a:lstStyle>
            <a:lvl1pPr marL="365760" indent="-283464" algn="l" rtl="0" eaLnBrk="1" latinLnBrk="0" hangingPunct="1">
              <a:lnSpc>
                <a:spcPts val="3000"/>
              </a:lnSpc>
              <a:spcBef>
                <a:spcPts val="600"/>
              </a:spcBef>
              <a:buClr>
                <a:schemeClr val="accent1"/>
              </a:buClr>
              <a:buSzPct val="80000"/>
              <a:buFont typeface="Wingdings 2"/>
              <a:buChar char=""/>
              <a:defRPr sz="3200" kern="1200">
                <a:solidFill>
                  <a:schemeClr val="tx1"/>
                </a:solidFill>
                <a:latin typeface="+mn-lt"/>
                <a:ea typeface="+mn-ea"/>
                <a:cs typeface="+mn-cs"/>
              </a:defRPr>
            </a:lvl1pPr>
            <a:lvl2pPr marL="640080" indent="-237744" algn="l" rtl="0" eaLnBrk="1" latinLnBrk="0" hangingPunct="1">
              <a:lnSpc>
                <a:spcPts val="3000"/>
              </a:lnSpc>
              <a:spcBef>
                <a:spcPts val="550"/>
              </a:spcBef>
              <a:buClr>
                <a:schemeClr val="accent1"/>
              </a:buClr>
              <a:buFont typeface="Verdana"/>
              <a:buChar char="◦"/>
              <a:defRPr sz="2800" kern="1200">
                <a:solidFill>
                  <a:schemeClr val="tx1"/>
                </a:solidFill>
                <a:latin typeface="+mn-lt"/>
                <a:ea typeface="+mn-ea"/>
                <a:cs typeface="+mn-cs"/>
              </a:defRPr>
            </a:lvl2pPr>
            <a:lvl3pPr marL="886968" indent="-228600" algn="l" rtl="0" eaLnBrk="1" latinLnBrk="0" hangingPunct="1">
              <a:lnSpc>
                <a:spcPts val="2800"/>
              </a:lnSpc>
              <a:spcBef>
                <a:spcPct val="20000"/>
              </a:spcBef>
              <a:buClr>
                <a:schemeClr val="accent2"/>
              </a:buClr>
              <a:buFont typeface="Wingdings 2"/>
              <a:buChar char=""/>
              <a:defRPr sz="2400" kern="1200">
                <a:solidFill>
                  <a:schemeClr val="tx1"/>
                </a:solidFill>
                <a:latin typeface="+mn-lt"/>
                <a:ea typeface="+mn-ea"/>
                <a:cs typeface="+mn-cs"/>
              </a:defRPr>
            </a:lvl3pPr>
            <a:lvl4pPr marL="1097280" indent="-173736" algn="l" rtl="0" eaLnBrk="1" latinLnBrk="0" hangingPunct="1">
              <a:spcBef>
                <a:spcPct val="20000"/>
              </a:spcBef>
              <a:buClr>
                <a:schemeClr val="accent3"/>
              </a:buClr>
              <a:buFont typeface="Wingdings 2"/>
              <a:buChar char=""/>
              <a:defRPr sz="2000" kern="1200">
                <a:solidFill>
                  <a:schemeClr val="tx1"/>
                </a:solidFill>
                <a:latin typeface="+mn-lt"/>
                <a:ea typeface="+mn-ea"/>
                <a:cs typeface="+mn-cs"/>
              </a:defRPr>
            </a:lvl4pPr>
            <a:lvl5pPr marL="1298448" indent="-182880" algn="l" rtl="0" eaLnBrk="1" latinLnBrk="0" hangingPunct="1">
              <a:spcBef>
                <a:spcPct val="20000"/>
              </a:spcBef>
              <a:buClr>
                <a:schemeClr val="accent4"/>
              </a:buClr>
              <a:buFont typeface="Wingdings 2"/>
              <a:buChar char=""/>
              <a:defRPr sz="2000" kern="1200">
                <a:solidFill>
                  <a:schemeClr val="tx1"/>
                </a:solidFill>
                <a:latin typeface="+mn-lt"/>
                <a:ea typeface="+mn-ea"/>
                <a:cs typeface="+mn-cs"/>
              </a:defRPr>
            </a:lvl5pPr>
            <a:lvl6pPr marL="1508760" indent="-182880" algn="l" rtl="0" eaLnBrk="1" latinLnBrk="0" hangingPunct="1">
              <a:spcBef>
                <a:spcPct val="20000"/>
              </a:spcBef>
              <a:buClr>
                <a:schemeClr val="accent5"/>
              </a:buClr>
              <a:buFont typeface="Wingdings 2"/>
              <a:buChar char=""/>
              <a:defRPr sz="2000" kern="1200">
                <a:solidFill>
                  <a:schemeClr val="tx1"/>
                </a:solidFill>
                <a:latin typeface="+mn-lt"/>
                <a:ea typeface="+mn-ea"/>
                <a:cs typeface="+mn-cs"/>
              </a:defRPr>
            </a:lvl6pPr>
            <a:lvl7pPr marL="1719072" indent="-182880" algn="l" rtl="0" eaLnBrk="1" latinLnBrk="0" hangingPunct="1">
              <a:spcBef>
                <a:spcPct val="20000"/>
              </a:spcBef>
              <a:buClr>
                <a:schemeClr val="accent6"/>
              </a:buClr>
              <a:buFont typeface="Wingdings 2"/>
              <a:buChar char=""/>
              <a:defRPr sz="2000" kern="1200">
                <a:solidFill>
                  <a:schemeClr val="tx1"/>
                </a:solidFill>
                <a:latin typeface="+mn-lt"/>
                <a:ea typeface="+mn-ea"/>
                <a:cs typeface="+mn-cs"/>
              </a:defRPr>
            </a:lvl7pPr>
            <a:lvl8pPr marL="1920240" indent="-182880" algn="l" rtl="0" eaLnBrk="1" latinLnBrk="0" hangingPunct="1">
              <a:spcBef>
                <a:spcPct val="20000"/>
              </a:spcBef>
              <a:buClr>
                <a:schemeClr val="accent6"/>
              </a:buClr>
              <a:buFont typeface="Wingdings 2"/>
              <a:buChar char=""/>
              <a:defRPr sz="2000" kern="1200">
                <a:solidFill>
                  <a:schemeClr val="tx1"/>
                </a:solidFill>
                <a:latin typeface="+mn-lt"/>
                <a:ea typeface="+mn-ea"/>
                <a:cs typeface="+mn-cs"/>
              </a:defRPr>
            </a:lvl8pPr>
            <a:lvl9pPr marL="2130552" indent="-182880" algn="l" rtl="0" eaLnBrk="1" latinLnBrk="0" hangingPunct="1">
              <a:spcBef>
                <a:spcPct val="20000"/>
              </a:spcBef>
              <a:buClr>
                <a:schemeClr val="accent6"/>
              </a:buClr>
              <a:buFont typeface="Wingdings 2"/>
              <a:buChar char=""/>
              <a:defRPr sz="2000" kern="1200">
                <a:solidFill>
                  <a:schemeClr val="tx1"/>
                </a:solidFill>
                <a:latin typeface="+mn-lt"/>
                <a:ea typeface="+mn-ea"/>
                <a:cs typeface="+mn-cs"/>
              </a:defRPr>
            </a:lvl9pPr>
            <a:extLst/>
          </a:lstStyle>
          <a:p>
            <a:pPr marL="285750" indent="-285750">
              <a:lnSpc>
                <a:spcPct val="100000"/>
              </a:lnSpc>
              <a:spcBef>
                <a:spcPts val="0"/>
              </a:spcBef>
              <a:buFont typeface="Arial" pitchFamily="34" charset="0"/>
              <a:buChar char="•"/>
            </a:pPr>
            <a:r>
              <a:rPr lang="ru-RU" sz="1800" b="1" i="1" dirty="0" smtClean="0">
                <a:latin typeface="Times New Roman" panose="02020603050405020304" pitchFamily="18" charset="0"/>
                <a:cs typeface="Times New Roman" panose="02020603050405020304" pitchFamily="18" charset="0"/>
              </a:rPr>
              <a:t>Уклоняющееся от выполнения морально-нравственных норм</a:t>
            </a:r>
            <a:endParaRPr lang="ru-RU" sz="1800" b="1" i="1" dirty="0">
              <a:latin typeface="Times New Roman" panose="02020603050405020304" pitchFamily="18" charset="0"/>
              <a:cs typeface="Times New Roman" panose="02020603050405020304" pitchFamily="18" charset="0"/>
            </a:endParaRPr>
          </a:p>
        </p:txBody>
      </p:sp>
      <p:sp>
        <p:nvSpPr>
          <p:cNvPr id="31" name="Прямоугольник 30"/>
          <p:cNvSpPr/>
          <p:nvPr/>
        </p:nvSpPr>
        <p:spPr>
          <a:xfrm>
            <a:off x="5292080" y="2276872"/>
            <a:ext cx="2721983" cy="293989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ru-RU" sz="1800" kern="1200" dirty="0" smtClean="0"/>
              <a:t>курение и токсикоманию</a:t>
            </a:r>
          </a:p>
          <a:p>
            <a:pPr marL="171450" lvl="1" indent="-171450" algn="l" defTabSz="800100">
              <a:lnSpc>
                <a:spcPct val="90000"/>
              </a:lnSpc>
              <a:spcBef>
                <a:spcPct val="0"/>
              </a:spcBef>
              <a:spcAft>
                <a:spcPct val="15000"/>
              </a:spcAft>
              <a:buChar char="••"/>
            </a:pPr>
            <a:r>
              <a:rPr lang="ru-RU" sz="1800" kern="1200" dirty="0" smtClean="0"/>
              <a:t>самоистязание</a:t>
            </a:r>
            <a:endParaRPr lang="ru-RU" sz="1800" kern="1200" dirty="0"/>
          </a:p>
          <a:p>
            <a:pPr marL="171450" lvl="1" indent="-171450" algn="l" defTabSz="800100">
              <a:lnSpc>
                <a:spcPct val="90000"/>
              </a:lnSpc>
              <a:spcBef>
                <a:spcPct val="0"/>
              </a:spcBef>
              <a:spcAft>
                <a:spcPct val="15000"/>
              </a:spcAft>
              <a:buChar char="••"/>
            </a:pPr>
            <a:endParaRPr lang="ru-RU" sz="1800" kern="1200" dirty="0"/>
          </a:p>
          <a:p>
            <a:pPr marL="171450" lvl="1" indent="-171450" algn="l" defTabSz="800100">
              <a:lnSpc>
                <a:spcPct val="90000"/>
              </a:lnSpc>
              <a:spcBef>
                <a:spcPct val="0"/>
              </a:spcBef>
              <a:spcAft>
                <a:spcPct val="15000"/>
              </a:spcAft>
              <a:buChar char="••"/>
            </a:pPr>
            <a:endParaRPr lang="ru-RU" sz="1800" kern="1200" dirty="0"/>
          </a:p>
          <a:p>
            <a:pPr marL="171450" lvl="1" indent="-171450" algn="l" defTabSz="800100">
              <a:lnSpc>
                <a:spcPct val="90000"/>
              </a:lnSpc>
              <a:spcBef>
                <a:spcPct val="0"/>
              </a:spcBef>
              <a:spcAft>
                <a:spcPct val="15000"/>
              </a:spcAft>
              <a:buChar char="••"/>
            </a:pPr>
            <a:r>
              <a:rPr lang="ru-RU" sz="1800" b="1" i="1" kern="1200" dirty="0" smtClean="0">
                <a:latin typeface="Times New Roman" panose="02020603050405020304" pitchFamily="18" charset="0"/>
                <a:cs typeface="Times New Roman" panose="02020603050405020304" pitchFamily="18" charset="0"/>
              </a:rPr>
              <a:t>Отклоняющееся от медицинской и психологической нормы</a:t>
            </a:r>
            <a:endParaRPr lang="ru-RU" sz="1800" b="1" i="1" kern="12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8" name="Рисунок 7" descr="narkomania_prianaki.jpg"/>
          <p:cNvPicPr>
            <a:picLocks noChangeAspect="1"/>
          </p:cNvPicPr>
          <p:nvPr/>
        </p:nvPicPr>
        <p:blipFill>
          <a:blip r:embed="rId3" cstate="print"/>
          <a:srcRect l="782" t="32775" b="38414"/>
          <a:stretch>
            <a:fillRect/>
          </a:stretch>
        </p:blipFill>
        <p:spPr>
          <a:xfrm>
            <a:off x="3059832" y="4925876"/>
            <a:ext cx="5256584" cy="2607579"/>
          </a:xfrm>
          <a:prstGeom prst="rect">
            <a:avLst/>
          </a:prstGeom>
          <a:ln>
            <a:noFill/>
          </a:ln>
          <a:effectLst>
            <a:softEdge rad="635000"/>
          </a:effectLst>
        </p:spPr>
      </p:pic>
      <p:pic>
        <p:nvPicPr>
          <p:cNvPr id="7" name="Рисунок 6" descr="content________________________1_.jpg"/>
          <p:cNvPicPr>
            <a:picLocks noChangeAspect="1"/>
          </p:cNvPicPr>
          <p:nvPr/>
        </p:nvPicPr>
        <p:blipFill>
          <a:blip r:embed="rId4" cstate="print"/>
          <a:stretch>
            <a:fillRect/>
          </a:stretch>
        </p:blipFill>
        <p:spPr>
          <a:xfrm>
            <a:off x="2555776" y="5589240"/>
            <a:ext cx="1845983" cy="1072760"/>
          </a:xfrm>
          <a:prstGeom prst="rect">
            <a:avLst/>
          </a:prstGeom>
          <a:ln>
            <a:noFill/>
          </a:ln>
          <a:effectLst>
            <a:softEdge rad="112500"/>
          </a:effectLst>
        </p:spPr>
      </p:pic>
      <p:pic>
        <p:nvPicPr>
          <p:cNvPr id="6" name="Рисунок 5" descr="content______________________________________5_.jpg"/>
          <p:cNvPicPr>
            <a:picLocks noChangeAspect="1"/>
          </p:cNvPicPr>
          <p:nvPr/>
        </p:nvPicPr>
        <p:blipFill>
          <a:blip r:embed="rId5" cstate="print"/>
          <a:stretch>
            <a:fillRect/>
          </a:stretch>
        </p:blipFill>
        <p:spPr>
          <a:xfrm>
            <a:off x="1080120" y="5424673"/>
            <a:ext cx="1979712" cy="1316695"/>
          </a:xfrm>
          <a:prstGeom prst="rect">
            <a:avLst/>
          </a:prstGeom>
          <a:ln>
            <a:noFill/>
          </a:ln>
          <a:effectLst>
            <a:softEdge rad="317500"/>
          </a:effectLst>
        </p:spPr>
      </p:pic>
      <p:sp>
        <p:nvSpPr>
          <p:cNvPr id="2" name="Заголовок 1"/>
          <p:cNvSpPr>
            <a:spLocks noGrp="1"/>
          </p:cNvSpPr>
          <p:nvPr>
            <p:ph type="title"/>
          </p:nvPr>
        </p:nvSpPr>
        <p:spPr/>
        <p:txBody>
          <a:bodyPr>
            <a:normAutofit/>
          </a:bodyPr>
          <a:lstStyle/>
          <a:p>
            <a:r>
              <a:rPr lang="ru-RU" sz="3200" dirty="0" smtClean="0"/>
              <a:t>Социально-опасное поведение</a:t>
            </a:r>
            <a:br>
              <a:rPr lang="ru-RU" sz="3200" dirty="0" smtClean="0"/>
            </a:br>
            <a:r>
              <a:rPr lang="ru-RU" sz="3200" dirty="0" smtClean="0"/>
              <a:t>или нет? Общепринятые нормы</a:t>
            </a:r>
            <a:endParaRPr lang="ru-RU" sz="3200" dirty="0"/>
          </a:p>
        </p:txBody>
      </p:sp>
      <p:sp>
        <p:nvSpPr>
          <p:cNvPr id="5" name="Содержимое 4"/>
          <p:cNvSpPr>
            <a:spLocks noGrp="1"/>
          </p:cNvSpPr>
          <p:nvPr>
            <p:ph idx="1"/>
          </p:nvPr>
        </p:nvSpPr>
        <p:spPr>
          <a:xfrm>
            <a:off x="179512" y="1609416"/>
            <a:ext cx="7776864" cy="4846320"/>
          </a:xfrm>
        </p:spPr>
        <p:txBody>
          <a:bodyPr>
            <a:normAutofit/>
          </a:bodyPr>
          <a:lstStyle/>
          <a:p>
            <a:r>
              <a:rPr lang="ru-RU" sz="2400" dirty="0" smtClean="0"/>
              <a:t>Какие же нормы общеприняты в нашем обществе?</a:t>
            </a:r>
          </a:p>
          <a:p>
            <a:r>
              <a:rPr lang="ru-RU" sz="2400" dirty="0" smtClean="0"/>
              <a:t>Принято ли за норму – отказываться в любой праздник от любой дозы алкоголя любого качества? (как яд может быть качественным?!)</a:t>
            </a:r>
          </a:p>
          <a:p>
            <a:r>
              <a:rPr lang="ru-RU" sz="2400" dirty="0" smtClean="0"/>
              <a:t>Принято за норму целомудрие и его охранение?</a:t>
            </a:r>
          </a:p>
          <a:p>
            <a:r>
              <a:rPr lang="ru-RU" sz="2400" dirty="0" smtClean="0"/>
              <a:t>В моде ли у подростков усердно и успешно учиться? Или осознанные подростки попадают в список белых ворон?</a:t>
            </a:r>
          </a:p>
          <a:p>
            <a:r>
              <a:rPr lang="ru-RU" sz="2400" dirty="0" smtClean="0"/>
              <a:t>Кто формирует тенденции поведения?</a:t>
            </a:r>
          </a:p>
          <a:p>
            <a:r>
              <a:rPr lang="ru-RU" sz="2400" dirty="0" smtClean="0"/>
              <a:t>И каковы причины негативного поведения?</a:t>
            </a:r>
          </a:p>
          <a:p>
            <a:r>
              <a:rPr lang="ru-RU" sz="2400" dirty="0" smtClean="0">
                <a:solidFill>
                  <a:schemeClr val="bg1">
                    <a:lumMod val="50000"/>
                  </a:schemeClr>
                </a:solidFill>
              </a:rPr>
              <a:t>З</a:t>
            </a:r>
            <a:r>
              <a:rPr lang="ru-RU" sz="2400" dirty="0" smtClean="0">
                <a:solidFill>
                  <a:schemeClr val="bg1">
                    <a:lumMod val="65000"/>
                  </a:schemeClr>
                </a:solidFill>
              </a:rPr>
              <a:t>адорно?                            Весело?</a:t>
            </a:r>
            <a:endParaRPr lang="ru-RU" sz="2400" dirty="0">
              <a:solidFill>
                <a:schemeClr val="bg1">
                  <a:lumMod val="65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4" name="Рисунок 3" descr="oligofren.jpg"/>
          <p:cNvPicPr>
            <a:picLocks noChangeAspect="1"/>
          </p:cNvPicPr>
          <p:nvPr/>
        </p:nvPicPr>
        <p:blipFill>
          <a:blip r:embed="rId3" cstate="print"/>
          <a:stretch>
            <a:fillRect/>
          </a:stretch>
        </p:blipFill>
        <p:spPr>
          <a:xfrm>
            <a:off x="179512" y="5132683"/>
            <a:ext cx="2592288" cy="1725317"/>
          </a:xfrm>
          <a:prstGeom prst="rect">
            <a:avLst/>
          </a:prstGeom>
          <a:ln>
            <a:noFill/>
          </a:ln>
          <a:effectLst>
            <a:softEdge rad="112500"/>
          </a:effectLst>
        </p:spPr>
      </p:pic>
      <p:sp>
        <p:nvSpPr>
          <p:cNvPr id="2" name="Заголовок 1"/>
          <p:cNvSpPr>
            <a:spLocks noGrp="1"/>
          </p:cNvSpPr>
          <p:nvPr>
            <p:ph type="title"/>
          </p:nvPr>
        </p:nvSpPr>
        <p:spPr/>
        <p:txBody>
          <a:bodyPr>
            <a:normAutofit/>
          </a:bodyPr>
          <a:lstStyle/>
          <a:p>
            <a:r>
              <a:rPr lang="ru-RU" sz="3200" dirty="0" smtClean="0"/>
              <a:t>Социально-опасное поведение-</a:t>
            </a:r>
            <a:br>
              <a:rPr lang="ru-RU" sz="3200" dirty="0" smtClean="0"/>
            </a:br>
            <a:r>
              <a:rPr lang="ru-RU" sz="3200" dirty="0" smtClean="0"/>
              <a:t> вопрос психологии. Причины.</a:t>
            </a:r>
            <a:endParaRPr lang="ru-RU" sz="3200" dirty="0"/>
          </a:p>
        </p:txBody>
      </p:sp>
      <p:pic>
        <p:nvPicPr>
          <p:cNvPr id="5" name="Рисунок 4" descr="ур.jpg"/>
          <p:cNvPicPr>
            <a:picLocks noChangeAspect="1"/>
          </p:cNvPicPr>
          <p:nvPr/>
        </p:nvPicPr>
        <p:blipFill>
          <a:blip r:embed="rId4" cstate="print"/>
          <a:stretch>
            <a:fillRect/>
          </a:stretch>
        </p:blipFill>
        <p:spPr>
          <a:xfrm>
            <a:off x="5220072" y="4438530"/>
            <a:ext cx="2880320" cy="2419469"/>
          </a:xfrm>
          <a:prstGeom prst="rect">
            <a:avLst/>
          </a:prstGeom>
          <a:ln>
            <a:noFill/>
          </a:ln>
          <a:effectLst>
            <a:softEdge rad="112500"/>
          </a:effectLst>
        </p:spPr>
      </p:pic>
      <p:sp>
        <p:nvSpPr>
          <p:cNvPr id="3" name="Содержимое 2"/>
          <p:cNvSpPr>
            <a:spLocks noGrp="1"/>
          </p:cNvSpPr>
          <p:nvPr>
            <p:ph idx="1"/>
          </p:nvPr>
        </p:nvSpPr>
        <p:spPr/>
        <p:txBody>
          <a:bodyPr>
            <a:normAutofit lnSpcReduction="10000"/>
          </a:bodyPr>
          <a:lstStyle/>
          <a:p>
            <a:r>
              <a:rPr lang="ru-RU" dirty="0" smtClean="0"/>
              <a:t>Психологические причины отклоняющегося поведения конечно имеют место быть (нестабильность психических процессов ребенка).</a:t>
            </a:r>
          </a:p>
          <a:p>
            <a:pPr>
              <a:buFontTx/>
              <a:buChar char="-"/>
            </a:pPr>
            <a:r>
              <a:rPr lang="ru-RU" dirty="0" smtClean="0"/>
              <a:t>Человек «с особенностями» не осознаёт вред и опасность своих действий. «Люди с особенностями» требуют опеки со стороны дееспособных граждан, они становятся преступниками лишь под влиянием чужой злой воли.</a:t>
            </a:r>
          </a:p>
          <a:p>
            <a:pPr>
              <a:buFontTx/>
              <a:buChar char="-"/>
            </a:pPr>
            <a:endParaRPr lang="ru-RU" dirty="0" smtClean="0"/>
          </a:p>
          <a:p>
            <a:pPr lvl="8">
              <a:buFontTx/>
              <a:buChar char="-"/>
            </a:pPr>
            <a:r>
              <a:rPr lang="en-US" sz="3200" dirty="0" smtClean="0">
                <a:latin typeface="Edwardian Script ITC" pitchFamily="66" charset="0"/>
              </a:rPr>
              <a:t>    </a:t>
            </a:r>
            <a:r>
              <a:rPr lang="en-US" sz="3200" dirty="0" smtClean="0">
                <a:solidFill>
                  <a:schemeClr val="bg2">
                    <a:lumMod val="25000"/>
                  </a:schemeClr>
                </a:solidFill>
                <a:latin typeface="Edwardian Script ITC" pitchFamily="66" charset="0"/>
              </a:rPr>
              <a:t>Happy people</a:t>
            </a:r>
            <a:endParaRPr lang="ru-RU" sz="3200" dirty="0" smtClean="0">
              <a:solidFill>
                <a:schemeClr val="bg2">
                  <a:lumMod val="25000"/>
                </a:schemeClr>
              </a:solidFill>
            </a:endParaRPr>
          </a:p>
          <a:p>
            <a:pPr>
              <a:buFontTx/>
              <a:buChar char="-"/>
            </a:pPr>
            <a:endParaRPr lang="ru-RU"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7" name="Рисунок 6" descr="skritoe-nasilie-300x193.jpg"/>
          <p:cNvPicPr>
            <a:picLocks noChangeAspect="1"/>
          </p:cNvPicPr>
          <p:nvPr/>
        </p:nvPicPr>
        <p:blipFill>
          <a:blip r:embed="rId3" cstate="print"/>
          <a:stretch>
            <a:fillRect/>
          </a:stretch>
        </p:blipFill>
        <p:spPr>
          <a:xfrm>
            <a:off x="4860032" y="5221372"/>
            <a:ext cx="2736304" cy="1636628"/>
          </a:xfrm>
          <a:prstGeom prst="rect">
            <a:avLst/>
          </a:prstGeom>
          <a:ln>
            <a:noFill/>
          </a:ln>
          <a:effectLst>
            <a:softEdge rad="112500"/>
          </a:effectLst>
        </p:spPr>
      </p:pic>
      <p:pic>
        <p:nvPicPr>
          <p:cNvPr id="8" name="Рисунок 7" descr="depositphotos_74674805-stock-photo-alcohol-and-domestic-violence.jpg"/>
          <p:cNvPicPr>
            <a:picLocks noChangeAspect="1"/>
          </p:cNvPicPr>
          <p:nvPr/>
        </p:nvPicPr>
        <p:blipFill>
          <a:blip r:embed="rId4" cstate="print"/>
          <a:stretch>
            <a:fillRect/>
          </a:stretch>
        </p:blipFill>
        <p:spPr>
          <a:xfrm>
            <a:off x="3292971" y="5443510"/>
            <a:ext cx="1711077" cy="1414490"/>
          </a:xfrm>
          <a:prstGeom prst="rect">
            <a:avLst/>
          </a:prstGeom>
          <a:ln>
            <a:noFill/>
          </a:ln>
          <a:effectLst>
            <a:softEdge rad="63500"/>
          </a:effectLst>
        </p:spPr>
      </p:pic>
      <p:pic>
        <p:nvPicPr>
          <p:cNvPr id="5" name="Рисунок 4" descr="21680.jpg"/>
          <p:cNvPicPr>
            <a:picLocks noChangeAspect="1"/>
          </p:cNvPicPr>
          <p:nvPr/>
        </p:nvPicPr>
        <p:blipFill>
          <a:blip r:embed="rId5" cstate="print"/>
          <a:srcRect t="65750" b="13250"/>
          <a:stretch>
            <a:fillRect/>
          </a:stretch>
        </p:blipFill>
        <p:spPr>
          <a:xfrm>
            <a:off x="3491880" y="3284984"/>
            <a:ext cx="648072" cy="102070"/>
          </a:xfrm>
          <a:prstGeom prst="rect">
            <a:avLst/>
          </a:prstGeom>
        </p:spPr>
      </p:pic>
      <p:sp>
        <p:nvSpPr>
          <p:cNvPr id="2" name="Заголовок 1"/>
          <p:cNvSpPr>
            <a:spLocks noGrp="1"/>
          </p:cNvSpPr>
          <p:nvPr>
            <p:ph type="title"/>
          </p:nvPr>
        </p:nvSpPr>
        <p:spPr>
          <a:xfrm>
            <a:off x="467544" y="188640"/>
            <a:ext cx="7239000" cy="1368152"/>
          </a:xfrm>
        </p:spPr>
        <p:txBody>
          <a:bodyPr>
            <a:normAutofit/>
          </a:bodyPr>
          <a:lstStyle/>
          <a:p>
            <a:pPr algn="ctr"/>
            <a:r>
              <a:rPr lang="ru-RU" sz="3200" dirty="0" smtClean="0"/>
              <a:t>Социально-опасное поведение – отклоняющееся поведение</a:t>
            </a:r>
            <a:br>
              <a:rPr lang="ru-RU" sz="3200" dirty="0" smtClean="0"/>
            </a:br>
            <a:r>
              <a:rPr lang="ru-RU" sz="1600" dirty="0" smtClean="0"/>
              <a:t>причины</a:t>
            </a:r>
            <a:endParaRPr lang="ru-RU" sz="3200" dirty="0"/>
          </a:p>
        </p:txBody>
      </p:sp>
      <p:sp>
        <p:nvSpPr>
          <p:cNvPr id="3" name="Содержимое 2"/>
          <p:cNvSpPr>
            <a:spLocks noGrp="1"/>
          </p:cNvSpPr>
          <p:nvPr>
            <p:ph idx="1"/>
          </p:nvPr>
        </p:nvSpPr>
        <p:spPr>
          <a:xfrm>
            <a:off x="251520" y="1700808"/>
            <a:ext cx="7239000" cy="4608512"/>
          </a:xfrm>
        </p:spPr>
        <p:txBody>
          <a:bodyPr>
            <a:normAutofit/>
          </a:bodyPr>
          <a:lstStyle/>
          <a:p>
            <a:r>
              <a:rPr lang="ru-RU" dirty="0" smtClean="0"/>
              <a:t>Отклоняющееся поведение проявляется по причине стрессовых ситуаций в семейном социуме (развод родителей, </a:t>
            </a:r>
            <a:r>
              <a:rPr lang="ru-RU" dirty="0" err="1" smtClean="0"/>
              <a:t>игромания</a:t>
            </a:r>
            <a:r>
              <a:rPr lang="ru-RU" dirty="0" smtClean="0"/>
              <a:t>, алкоголизм, наркомания, родителей, их сверхзанятость своими делами). Отклоняющееся поведение как реакция на эмоциональное невнимание родителей.</a:t>
            </a:r>
          </a:p>
          <a:p>
            <a:r>
              <a:rPr lang="ru-RU" dirty="0" smtClean="0"/>
              <a:t>Девиация как ответ на различные формы насилия (унижения, оскорбления,          пренебрежение                                          к потребностям..)</a:t>
            </a:r>
          </a:p>
          <a:p>
            <a:endParaRPr lang="ru-RU" dirty="0"/>
          </a:p>
        </p:txBody>
      </p:sp>
      <p:pic>
        <p:nvPicPr>
          <p:cNvPr id="6" name="Рисунок 5" descr="21680.jpg"/>
          <p:cNvPicPr>
            <a:picLocks noChangeAspect="1"/>
          </p:cNvPicPr>
          <p:nvPr/>
        </p:nvPicPr>
        <p:blipFill>
          <a:blip r:embed="rId6" cstate="print"/>
          <a:srcRect t="65750" b="13250"/>
          <a:stretch>
            <a:fillRect/>
          </a:stretch>
        </p:blipFill>
        <p:spPr>
          <a:xfrm>
            <a:off x="5220072" y="3284984"/>
            <a:ext cx="457197" cy="72008"/>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4" name="Рисунок 3" descr="430828d0.jpg"/>
          <p:cNvPicPr>
            <a:picLocks noChangeAspect="1"/>
          </p:cNvPicPr>
          <p:nvPr/>
        </p:nvPicPr>
        <p:blipFill>
          <a:blip r:embed="rId3" cstate="print"/>
          <a:stretch>
            <a:fillRect/>
          </a:stretch>
        </p:blipFill>
        <p:spPr>
          <a:xfrm>
            <a:off x="1907704" y="5130523"/>
            <a:ext cx="2232248" cy="1727477"/>
          </a:xfrm>
          <a:prstGeom prst="rect">
            <a:avLst/>
          </a:prstGeom>
          <a:ln>
            <a:noFill/>
          </a:ln>
          <a:effectLst>
            <a:outerShdw blurRad="292100" dist="139700" dir="2700000" algn="tl" rotWithShape="0">
              <a:srgbClr val="333333">
                <a:alpha val="65000"/>
              </a:srgbClr>
            </a:outerShdw>
          </a:effectLst>
        </p:spPr>
      </p:pic>
      <p:pic>
        <p:nvPicPr>
          <p:cNvPr id="5" name="Рисунок 4" descr="21680.jpg"/>
          <p:cNvPicPr>
            <a:picLocks noChangeAspect="1"/>
          </p:cNvPicPr>
          <p:nvPr/>
        </p:nvPicPr>
        <p:blipFill>
          <a:blip r:embed="rId4" cstate="print"/>
          <a:srcRect b="34250"/>
          <a:stretch>
            <a:fillRect/>
          </a:stretch>
        </p:blipFill>
        <p:spPr>
          <a:xfrm>
            <a:off x="4009219" y="4759424"/>
            <a:ext cx="4019165" cy="1981944"/>
          </a:xfrm>
          <a:prstGeom prst="rect">
            <a:avLst/>
          </a:prstGeom>
          <a:ln>
            <a:noFill/>
          </a:ln>
          <a:effectLst>
            <a:softEdge rad="112500"/>
          </a:effectLst>
        </p:spPr>
      </p:pic>
      <p:sp>
        <p:nvSpPr>
          <p:cNvPr id="2" name="Заголовок 1"/>
          <p:cNvSpPr>
            <a:spLocks noGrp="1"/>
          </p:cNvSpPr>
          <p:nvPr>
            <p:ph type="title"/>
          </p:nvPr>
        </p:nvSpPr>
        <p:spPr/>
        <p:txBody>
          <a:bodyPr>
            <a:normAutofit/>
          </a:bodyPr>
          <a:lstStyle/>
          <a:p>
            <a:pPr algn="ctr"/>
            <a:r>
              <a:rPr lang="ru-RU" sz="3200" dirty="0" smtClean="0"/>
              <a:t>Социально-опасное поведение</a:t>
            </a:r>
            <a:br>
              <a:rPr lang="ru-RU" sz="3200" dirty="0" smtClean="0"/>
            </a:br>
            <a:r>
              <a:rPr lang="ru-RU" sz="1600" dirty="0" smtClean="0">
                <a:ln w="500">
                  <a:solidFill>
                    <a:srgbClr val="04617B">
                      <a:shade val="20000"/>
                      <a:satMod val="120000"/>
                    </a:srgbClr>
                  </a:solidFill>
                </a:ln>
                <a:gradFill>
                  <a:gsLst>
                    <a:gs pos="0">
                      <a:srgbClr val="10CF9B">
                        <a:tint val="13000"/>
                      </a:srgbClr>
                    </a:gs>
                    <a:gs pos="10000">
                      <a:srgbClr val="10CF9B">
                        <a:tint val="20000"/>
                      </a:srgbClr>
                    </a:gs>
                    <a:gs pos="49000">
                      <a:srgbClr val="10CF9B">
                        <a:tint val="70000"/>
                      </a:srgbClr>
                    </a:gs>
                    <a:gs pos="50000">
                      <a:srgbClr val="10CF9B">
                        <a:tint val="97000"/>
                      </a:srgbClr>
                    </a:gs>
                    <a:gs pos="100000">
                      <a:srgbClr val="10CF9B">
                        <a:tint val="20000"/>
                      </a:srgbClr>
                    </a:gs>
                  </a:gsLst>
                  <a:lin ang="5400000" scaled="1"/>
                </a:gradFill>
              </a:rPr>
              <a:t> причины</a:t>
            </a:r>
            <a:endParaRPr lang="ru-RU" sz="3200" dirty="0"/>
          </a:p>
        </p:txBody>
      </p:sp>
      <p:sp>
        <p:nvSpPr>
          <p:cNvPr id="3" name="Содержимое 2"/>
          <p:cNvSpPr>
            <a:spLocks noGrp="1"/>
          </p:cNvSpPr>
          <p:nvPr>
            <p:ph idx="1"/>
          </p:nvPr>
        </p:nvSpPr>
        <p:spPr>
          <a:xfrm>
            <a:off x="179512" y="1556792"/>
            <a:ext cx="7516688" cy="4846320"/>
          </a:xfrm>
        </p:spPr>
        <p:txBody>
          <a:bodyPr/>
          <a:lstStyle/>
          <a:p>
            <a:r>
              <a:rPr lang="ru-RU" dirty="0" smtClean="0"/>
              <a:t>Неправильное воспитание (</a:t>
            </a:r>
            <a:r>
              <a:rPr lang="ru-RU" dirty="0" err="1" smtClean="0"/>
              <a:t>гиперпротекция</a:t>
            </a:r>
            <a:r>
              <a:rPr lang="ru-RU" dirty="0" smtClean="0"/>
              <a:t>, </a:t>
            </a:r>
            <a:r>
              <a:rPr lang="ru-RU" dirty="0" err="1" smtClean="0"/>
              <a:t>гиперопека</a:t>
            </a:r>
            <a:r>
              <a:rPr lang="ru-RU" dirty="0" smtClean="0"/>
              <a:t> – чрезмерная забота о детях, в результате которой происходит передача детям избыточного беспокойства, эгоизма, психологическое заражение несвойственной возрасту тревогой).</a:t>
            </a:r>
          </a:p>
          <a:p>
            <a:r>
              <a:rPr lang="ru-RU" dirty="0" smtClean="0"/>
              <a:t>Пример отклоняющегося поведения в семье (в семье воруют, отравляются алкоголем «культурно», сквернословят...)</a:t>
            </a:r>
          </a:p>
          <a:p>
            <a:endParaRPr lang="ru-RU" dirty="0"/>
          </a:p>
        </p:txBody>
      </p:sp>
      <p:pic>
        <p:nvPicPr>
          <p:cNvPr id="6" name="Рисунок 5" descr="21680.jpg"/>
          <p:cNvPicPr>
            <a:picLocks noChangeAspect="1"/>
          </p:cNvPicPr>
          <p:nvPr/>
        </p:nvPicPr>
        <p:blipFill>
          <a:blip r:embed="rId5" cstate="print"/>
          <a:srcRect t="65750" b="13250"/>
          <a:stretch>
            <a:fillRect/>
          </a:stretch>
        </p:blipFill>
        <p:spPr>
          <a:xfrm>
            <a:off x="6804248" y="6381328"/>
            <a:ext cx="1080120" cy="170117"/>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6" name="Рисунок 5" descr="brigada-00.jpg"/>
          <p:cNvPicPr>
            <a:picLocks noChangeAspect="1"/>
          </p:cNvPicPr>
          <p:nvPr/>
        </p:nvPicPr>
        <p:blipFill>
          <a:blip r:embed="rId3" cstate="print"/>
          <a:stretch>
            <a:fillRect/>
          </a:stretch>
        </p:blipFill>
        <p:spPr>
          <a:xfrm>
            <a:off x="6444208" y="4509120"/>
            <a:ext cx="1711030" cy="1179388"/>
          </a:xfrm>
          <a:prstGeom prst="rect">
            <a:avLst/>
          </a:prstGeom>
          <a:ln>
            <a:noFill/>
          </a:ln>
          <a:effectLst>
            <a:softEdge rad="12700"/>
          </a:effectLst>
        </p:spPr>
      </p:pic>
      <p:pic>
        <p:nvPicPr>
          <p:cNvPr id="5" name="Рисунок 4" descr="brigada-00.jpg"/>
          <p:cNvPicPr>
            <a:picLocks noChangeAspect="1"/>
          </p:cNvPicPr>
          <p:nvPr/>
        </p:nvPicPr>
        <p:blipFill>
          <a:blip r:embed="rId4" cstate="print"/>
          <a:stretch>
            <a:fillRect/>
          </a:stretch>
        </p:blipFill>
        <p:spPr>
          <a:xfrm>
            <a:off x="6012160" y="2996952"/>
            <a:ext cx="2160240" cy="1512168"/>
          </a:xfrm>
          <a:prstGeom prst="rect">
            <a:avLst/>
          </a:prstGeom>
          <a:ln>
            <a:noFill/>
          </a:ln>
          <a:effectLst>
            <a:softEdge rad="112500"/>
          </a:effectLst>
        </p:spPr>
      </p:pic>
      <p:pic>
        <p:nvPicPr>
          <p:cNvPr id="4" name="Рисунок 3" descr="подростковая преступность.jpg"/>
          <p:cNvPicPr>
            <a:picLocks noChangeAspect="1"/>
          </p:cNvPicPr>
          <p:nvPr/>
        </p:nvPicPr>
        <p:blipFill>
          <a:blip r:embed="rId5" cstate="print"/>
          <a:srcRect l="2953" r="2548"/>
          <a:stretch>
            <a:fillRect/>
          </a:stretch>
        </p:blipFill>
        <p:spPr>
          <a:xfrm>
            <a:off x="0" y="0"/>
            <a:ext cx="2304256" cy="914400"/>
          </a:xfrm>
          <a:prstGeom prst="roundRect">
            <a:avLst/>
          </a:prstGeom>
          <a:ln>
            <a:noFill/>
          </a:ln>
          <a:effectLst>
            <a:softEdge rad="127000"/>
          </a:effectLst>
        </p:spPr>
      </p:pic>
      <p:sp>
        <p:nvSpPr>
          <p:cNvPr id="2" name="Заголовок 1"/>
          <p:cNvSpPr>
            <a:spLocks noGrp="1"/>
          </p:cNvSpPr>
          <p:nvPr>
            <p:ph type="title"/>
          </p:nvPr>
        </p:nvSpPr>
        <p:spPr/>
        <p:txBody>
          <a:bodyPr>
            <a:normAutofit/>
          </a:bodyPr>
          <a:lstStyle/>
          <a:p>
            <a:pPr algn="ctr"/>
            <a:r>
              <a:rPr lang="ru-RU" sz="3200" dirty="0" smtClean="0"/>
              <a:t>Социально-опасное поведение</a:t>
            </a:r>
            <a:br>
              <a:rPr lang="ru-RU" sz="3200" dirty="0" smtClean="0"/>
            </a:br>
            <a:r>
              <a:rPr lang="ru-RU" sz="1600" dirty="0" smtClean="0">
                <a:ln w="500">
                  <a:solidFill>
                    <a:srgbClr val="04617B">
                      <a:shade val="20000"/>
                      <a:satMod val="120000"/>
                    </a:srgbClr>
                  </a:solidFill>
                </a:ln>
                <a:gradFill>
                  <a:gsLst>
                    <a:gs pos="0">
                      <a:srgbClr val="10CF9B">
                        <a:tint val="13000"/>
                      </a:srgbClr>
                    </a:gs>
                    <a:gs pos="10000">
                      <a:srgbClr val="10CF9B">
                        <a:tint val="20000"/>
                      </a:srgbClr>
                    </a:gs>
                    <a:gs pos="49000">
                      <a:srgbClr val="10CF9B">
                        <a:tint val="70000"/>
                      </a:srgbClr>
                    </a:gs>
                    <a:gs pos="50000">
                      <a:srgbClr val="10CF9B">
                        <a:tint val="97000"/>
                      </a:srgbClr>
                    </a:gs>
                    <a:gs pos="100000">
                      <a:srgbClr val="10CF9B">
                        <a:tint val="20000"/>
                      </a:srgbClr>
                    </a:gs>
                  </a:gsLst>
                  <a:lin ang="5400000" scaled="1"/>
                </a:gradFill>
              </a:rPr>
              <a:t> причины</a:t>
            </a:r>
            <a:endParaRPr lang="ru-RU" sz="3200" dirty="0"/>
          </a:p>
        </p:txBody>
      </p:sp>
      <p:sp>
        <p:nvSpPr>
          <p:cNvPr id="3" name="Содержимое 2"/>
          <p:cNvSpPr>
            <a:spLocks noGrp="1"/>
          </p:cNvSpPr>
          <p:nvPr>
            <p:ph idx="1"/>
          </p:nvPr>
        </p:nvSpPr>
        <p:spPr>
          <a:xfrm>
            <a:off x="-64368" y="1556792"/>
            <a:ext cx="7516688" cy="4846320"/>
          </a:xfrm>
        </p:spPr>
        <p:txBody>
          <a:bodyPr>
            <a:normAutofit fontScale="85000" lnSpcReduction="10000"/>
          </a:bodyPr>
          <a:lstStyle/>
          <a:p>
            <a:r>
              <a:rPr lang="ru-RU" dirty="0" smtClean="0"/>
              <a:t>Бывают экономические причины (когда действительно нечего кушать </a:t>
            </a:r>
            <a:r>
              <a:rPr lang="ru-RU" dirty="0" smtClean="0">
                <a:solidFill>
                  <a:schemeClr val="bg1">
                    <a:lumMod val="50000"/>
                  </a:schemeClr>
                </a:solidFill>
              </a:rPr>
              <a:t>– встречается редко</a:t>
            </a:r>
            <a:r>
              <a:rPr lang="ru-RU" dirty="0" smtClean="0"/>
              <a:t>; но чаще противоправные действия совершаются чтобы утвердиться в компании ).</a:t>
            </a:r>
          </a:p>
          <a:p>
            <a:r>
              <a:rPr lang="ru-RU" dirty="0" smtClean="0"/>
              <a:t>Именно потребность в общении (у подро</a:t>
            </a:r>
            <a:r>
              <a:rPr lang="ru-RU" dirty="0" smtClean="0">
                <a:solidFill>
                  <a:schemeClr val="bg1"/>
                </a:solidFill>
              </a:rPr>
              <a:t>стков</a:t>
            </a:r>
            <a:r>
              <a:rPr lang="ru-RU" dirty="0" smtClean="0"/>
              <a:t> она особенно обострена), потребность в самоутверждении, в реализации своих возможностей и способностей, в признании окружающих, поиск психологической и физической защиты от необоснованных притязаний окружающих заставляет их объединяться в группы.</a:t>
            </a:r>
          </a:p>
          <a:p>
            <a:r>
              <a:rPr lang="ru-RU" dirty="0" smtClean="0"/>
              <a:t>Подростковый возраст – это возраст проб.       Пробуют проверить границы. Прогнозирование последствий своих действий ещё не сформировано.</a:t>
            </a: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8" name="Содержимое 7" descr="KcHStk44Skcа.jpg"/>
          <p:cNvPicPr>
            <a:picLocks noGrp="1" noChangeAspect="1"/>
          </p:cNvPicPr>
          <p:nvPr>
            <p:ph idx="1"/>
          </p:nvPr>
        </p:nvPicPr>
        <p:blipFill>
          <a:blip r:embed="rId3" cstate="print">
            <a:lum bright="32000"/>
          </a:blip>
          <a:stretch>
            <a:fillRect/>
          </a:stretch>
        </p:blipFill>
        <p:spPr>
          <a:xfrm>
            <a:off x="3131840" y="1196752"/>
            <a:ext cx="4932039" cy="3616828"/>
          </a:xfrm>
        </p:spPr>
      </p:pic>
      <p:pic>
        <p:nvPicPr>
          <p:cNvPr id="4" name="Рисунок 3" descr="подростковая преступность.jpg"/>
          <p:cNvPicPr>
            <a:picLocks noChangeAspect="1"/>
          </p:cNvPicPr>
          <p:nvPr/>
        </p:nvPicPr>
        <p:blipFill>
          <a:blip r:embed="rId4" cstate="print"/>
          <a:stretch>
            <a:fillRect/>
          </a:stretch>
        </p:blipFill>
        <p:spPr>
          <a:xfrm>
            <a:off x="271582" y="0"/>
            <a:ext cx="1544052" cy="914400"/>
          </a:xfrm>
          <a:prstGeom prst="roundRect">
            <a:avLst/>
          </a:prstGeom>
          <a:ln>
            <a:noFill/>
          </a:ln>
          <a:effectLst>
            <a:softEdge rad="127000"/>
          </a:effectLst>
        </p:spPr>
      </p:pic>
      <p:sp>
        <p:nvSpPr>
          <p:cNvPr id="2" name="Заголовок 1"/>
          <p:cNvSpPr>
            <a:spLocks noGrp="1"/>
          </p:cNvSpPr>
          <p:nvPr>
            <p:ph type="title"/>
          </p:nvPr>
        </p:nvSpPr>
        <p:spPr/>
        <p:txBody>
          <a:bodyPr>
            <a:normAutofit/>
          </a:bodyPr>
          <a:lstStyle/>
          <a:p>
            <a:pPr algn="ctr"/>
            <a:r>
              <a:rPr lang="ru-RU" sz="3200" dirty="0" smtClean="0"/>
              <a:t>Социальное поведение</a:t>
            </a:r>
            <a:br>
              <a:rPr lang="ru-RU" sz="3200" dirty="0" smtClean="0"/>
            </a:br>
            <a:r>
              <a:rPr lang="ru-RU" sz="1600" dirty="0" smtClean="0">
                <a:ln w="500">
                  <a:solidFill>
                    <a:srgbClr val="04617B">
                      <a:shade val="20000"/>
                      <a:satMod val="120000"/>
                    </a:srgbClr>
                  </a:solidFill>
                </a:ln>
                <a:gradFill>
                  <a:gsLst>
                    <a:gs pos="0">
                      <a:srgbClr val="10CF9B">
                        <a:tint val="13000"/>
                      </a:srgbClr>
                    </a:gs>
                    <a:gs pos="10000">
                      <a:srgbClr val="10CF9B">
                        <a:tint val="20000"/>
                      </a:srgbClr>
                    </a:gs>
                    <a:gs pos="49000">
                      <a:srgbClr val="10CF9B">
                        <a:tint val="70000"/>
                      </a:srgbClr>
                    </a:gs>
                    <a:gs pos="50000">
                      <a:srgbClr val="10CF9B">
                        <a:tint val="97000"/>
                      </a:srgbClr>
                    </a:gs>
                    <a:gs pos="100000">
                      <a:srgbClr val="10CF9B">
                        <a:tint val="20000"/>
                      </a:srgbClr>
                    </a:gs>
                  </a:gsLst>
                  <a:lin ang="5400000" scaled="1"/>
                </a:gradFill>
              </a:rPr>
              <a:t>  </a:t>
            </a:r>
            <a:endParaRPr lang="ru-RU" sz="3200" dirty="0"/>
          </a:p>
        </p:txBody>
      </p:sp>
      <p:sp>
        <p:nvSpPr>
          <p:cNvPr id="7" name="Содержимое 2"/>
          <p:cNvSpPr txBox="1">
            <a:spLocks/>
          </p:cNvSpPr>
          <p:nvPr/>
        </p:nvSpPr>
        <p:spPr>
          <a:xfrm>
            <a:off x="0" y="1052736"/>
            <a:ext cx="8236768" cy="5184576"/>
          </a:xfrm>
          <a:prstGeom prst="rect">
            <a:avLst/>
          </a:prstGeom>
        </p:spPr>
        <p:txBody>
          <a:bodyPr vert="horz">
            <a:normAutofit fontScale="92500"/>
          </a:bodyPr>
          <a:lstStyle/>
          <a:p>
            <a:pPr marL="274320" lvl="0" indent="-274320">
              <a:spcBef>
                <a:spcPts val="600"/>
              </a:spcBef>
              <a:buClr>
                <a:schemeClr val="tx2"/>
              </a:buClr>
              <a:buSzPct val="73000"/>
            </a:pPr>
            <a:r>
              <a:rPr lang="ru-RU" sz="2600" noProof="0" dirty="0" smtClean="0"/>
              <a:t> Группы детей, объединившихся по интересам  диагностировать легко, они очевидны: </a:t>
            </a:r>
          </a:p>
          <a:p>
            <a:pPr marL="274320" marR="0" lvl="0" indent="-274320" algn="l" defTabSz="914400" rtl="0" eaLnBrk="1" fontAlgn="auto" latinLnBrk="0" hangingPunct="1">
              <a:lnSpc>
                <a:spcPct val="100000"/>
              </a:lnSpc>
              <a:spcBef>
                <a:spcPts val="600"/>
              </a:spcBef>
              <a:spcAft>
                <a:spcPts val="0"/>
              </a:spcAft>
              <a:buClr>
                <a:schemeClr val="tx2"/>
              </a:buClr>
              <a:buSzPct val="73000"/>
              <a:buFont typeface="Wingdings 2"/>
              <a:buChar char=""/>
              <a:tabLst/>
              <a:defRPr/>
            </a:pPr>
            <a:r>
              <a:rPr lang="ru-RU" sz="2600" noProof="0" dirty="0" smtClean="0"/>
              <a:t>«клуб любителей кисти и резца» (художники);</a:t>
            </a:r>
          </a:p>
          <a:p>
            <a:pPr marL="274320" marR="0" lvl="0" indent="-274320" algn="l" defTabSz="914400" rtl="0" eaLnBrk="1" fontAlgn="auto" latinLnBrk="0" hangingPunct="1">
              <a:lnSpc>
                <a:spcPct val="100000"/>
              </a:lnSpc>
              <a:spcBef>
                <a:spcPts val="600"/>
              </a:spcBef>
              <a:spcAft>
                <a:spcPts val="0"/>
              </a:spcAft>
              <a:buClr>
                <a:schemeClr val="tx2"/>
              </a:buClr>
              <a:buSzPct val="73000"/>
              <a:buFont typeface="Wingdings 2"/>
              <a:buChar char=""/>
              <a:tabLst/>
              <a:defRPr/>
            </a:pPr>
            <a:r>
              <a:rPr lang="ru-RU" sz="2600" dirty="0" smtClean="0"/>
              <a:t>спортивные секции (</a:t>
            </a:r>
            <a:r>
              <a:rPr lang="ru-RU" sz="2600" dirty="0" err="1" smtClean="0"/>
              <a:t>футболл</a:t>
            </a:r>
            <a:r>
              <a:rPr lang="ru-RU" sz="2600" dirty="0" smtClean="0"/>
              <a:t>, </a:t>
            </a:r>
            <a:r>
              <a:rPr lang="ru-RU" sz="2600" dirty="0" err="1" smtClean="0"/>
              <a:t>баскетболл</a:t>
            </a:r>
            <a:r>
              <a:rPr lang="ru-RU" sz="2600" dirty="0" smtClean="0"/>
              <a:t>, и т.д.</a:t>
            </a:r>
          </a:p>
          <a:p>
            <a:pPr marL="274320" marR="0" lvl="0" indent="-274320" algn="l" defTabSz="914400" rtl="0" eaLnBrk="1" fontAlgn="auto" latinLnBrk="0" hangingPunct="1">
              <a:lnSpc>
                <a:spcPct val="100000"/>
              </a:lnSpc>
              <a:spcBef>
                <a:spcPts val="600"/>
              </a:spcBef>
              <a:spcAft>
                <a:spcPts val="0"/>
              </a:spcAft>
              <a:buClr>
                <a:schemeClr val="tx2"/>
              </a:buClr>
              <a:buSzPct val="73000"/>
              <a:buFont typeface="Wingdings 2"/>
              <a:buChar char=""/>
              <a:tabLst/>
              <a:defRPr/>
            </a:pPr>
            <a:r>
              <a:rPr lang="ru-RU" sz="2600" noProof="0" dirty="0" smtClean="0"/>
              <a:t>спортивное ориентирование; «</a:t>
            </a:r>
            <a:r>
              <a:rPr lang="ru-RU" sz="2600" noProof="0" dirty="0" err="1" smtClean="0"/>
              <a:t>воркаут</a:t>
            </a:r>
            <a:r>
              <a:rPr lang="ru-RU" sz="2600" noProof="0" dirty="0" smtClean="0"/>
              <a:t>»;</a:t>
            </a:r>
          </a:p>
          <a:p>
            <a:pPr marL="274320" marR="0" lvl="0" indent="-274320" algn="l" defTabSz="914400" rtl="0" eaLnBrk="1" fontAlgn="auto" latinLnBrk="0" hangingPunct="1">
              <a:lnSpc>
                <a:spcPct val="100000"/>
              </a:lnSpc>
              <a:spcBef>
                <a:spcPts val="600"/>
              </a:spcBef>
              <a:spcAft>
                <a:spcPts val="0"/>
              </a:spcAft>
              <a:buClr>
                <a:schemeClr val="tx2"/>
              </a:buClr>
              <a:buSzPct val="73000"/>
              <a:buFont typeface="Wingdings 2"/>
              <a:buChar char=""/>
              <a:tabLst/>
              <a:defRPr/>
            </a:pPr>
            <a:r>
              <a:rPr lang="ru-RU" sz="2600" dirty="0" smtClean="0"/>
              <a:t>танцы, и прочие</a:t>
            </a:r>
          </a:p>
          <a:p>
            <a:pPr marL="274320" marR="0" lvl="0" indent="-274320" algn="l" defTabSz="914400" rtl="0" eaLnBrk="1" fontAlgn="auto" latinLnBrk="0" hangingPunct="1">
              <a:lnSpc>
                <a:spcPct val="100000"/>
              </a:lnSpc>
              <a:spcBef>
                <a:spcPts val="600"/>
              </a:spcBef>
              <a:spcAft>
                <a:spcPts val="0"/>
              </a:spcAft>
              <a:buClr>
                <a:schemeClr val="tx2"/>
              </a:buClr>
              <a:buSzPct val="73000"/>
              <a:tabLst/>
              <a:defRPr/>
            </a:pPr>
            <a:r>
              <a:rPr lang="ru-RU" sz="2600" noProof="0" dirty="0"/>
              <a:t> </a:t>
            </a:r>
            <a:r>
              <a:rPr lang="ru-RU" sz="2600" noProof="0" dirty="0" smtClean="0"/>
              <a:t> Дети охотно рассказывают о своих увлечениях.</a:t>
            </a:r>
          </a:p>
          <a:p>
            <a:pPr marL="274320" marR="0" lvl="0" indent="-274320" algn="l" defTabSz="914400" rtl="0" eaLnBrk="1" fontAlgn="auto" latinLnBrk="0" hangingPunct="1">
              <a:lnSpc>
                <a:spcPct val="100000"/>
              </a:lnSpc>
              <a:spcBef>
                <a:spcPts val="600"/>
              </a:spcBef>
              <a:spcAft>
                <a:spcPts val="0"/>
              </a:spcAft>
              <a:buClr>
                <a:schemeClr val="tx2"/>
              </a:buClr>
              <a:buSzPct val="73000"/>
              <a:tabLst/>
              <a:defRPr/>
            </a:pPr>
            <a:r>
              <a:rPr lang="ru-RU" sz="2600" noProof="0" dirty="0" smtClean="0"/>
              <a:t>Это является потребностью, наряду с такими как потребность в познании и страсть к взрослению.</a:t>
            </a:r>
          </a:p>
          <a:p>
            <a:pPr marL="274320" marR="0" lvl="0" indent="-274320" algn="l" defTabSz="914400" rtl="0" eaLnBrk="1" fontAlgn="auto" latinLnBrk="0" hangingPunct="1">
              <a:lnSpc>
                <a:spcPct val="100000"/>
              </a:lnSpc>
              <a:spcBef>
                <a:spcPts val="600"/>
              </a:spcBef>
              <a:spcAft>
                <a:spcPts val="0"/>
              </a:spcAft>
              <a:buClr>
                <a:schemeClr val="tx2"/>
              </a:buClr>
              <a:buSzPct val="73000"/>
              <a:tabLst/>
              <a:defRPr/>
            </a:pPr>
            <a:r>
              <a:rPr lang="ru-RU" sz="2600" dirty="0" smtClean="0"/>
              <a:t>Напротив, если ребенок скрытен и малословен о том, как он проводит время с друзьями, то это повод поинтересоваться делами ребенка (подростка).</a:t>
            </a:r>
            <a:endParaRPr lang="ru-RU" sz="2600" noProof="0" dirty="0" smtClean="0"/>
          </a:p>
          <a:p>
            <a:pPr marL="274320" marR="0" lvl="0" indent="-274320" algn="l" defTabSz="914400" rtl="0" eaLnBrk="1" fontAlgn="auto" latinLnBrk="0" hangingPunct="1">
              <a:lnSpc>
                <a:spcPct val="100000"/>
              </a:lnSpc>
              <a:spcBef>
                <a:spcPts val="600"/>
              </a:spcBef>
              <a:spcAft>
                <a:spcPts val="0"/>
              </a:spcAft>
              <a:buClr>
                <a:schemeClr val="tx2"/>
              </a:buClr>
              <a:buSzPct val="73000"/>
              <a:buFont typeface="Wingdings 2"/>
              <a:buChar char=""/>
              <a:tabLst/>
              <a:defRPr/>
            </a:pPr>
            <a:endParaRPr kumimoji="0" lang="ru-RU" sz="26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12" name="Рисунок 11" descr="дисней.jpg"/>
          <p:cNvPicPr>
            <a:picLocks noChangeAspect="1"/>
          </p:cNvPicPr>
          <p:nvPr/>
        </p:nvPicPr>
        <p:blipFill>
          <a:blip r:embed="rId3" cstate="print"/>
          <a:stretch>
            <a:fillRect/>
          </a:stretch>
        </p:blipFill>
        <p:spPr>
          <a:xfrm>
            <a:off x="-180528" y="5085184"/>
            <a:ext cx="2592288" cy="1543029"/>
          </a:xfrm>
          <a:prstGeom prst="rect">
            <a:avLst/>
          </a:prstGeom>
          <a:ln>
            <a:noFill/>
          </a:ln>
          <a:effectLst>
            <a:softEdge rad="112500"/>
          </a:effectLst>
        </p:spPr>
      </p:pic>
      <p:pic>
        <p:nvPicPr>
          <p:cNvPr id="11" name="Рисунок 10" descr="tmp4jHYYa.jpeg"/>
          <p:cNvPicPr>
            <a:picLocks noChangeAspect="1"/>
          </p:cNvPicPr>
          <p:nvPr/>
        </p:nvPicPr>
        <p:blipFill>
          <a:blip r:embed="rId4" cstate="print"/>
          <a:stretch>
            <a:fillRect/>
          </a:stretch>
        </p:blipFill>
        <p:spPr>
          <a:xfrm>
            <a:off x="6052098" y="1"/>
            <a:ext cx="2113878" cy="1412775"/>
          </a:xfrm>
          <a:prstGeom prst="rect">
            <a:avLst/>
          </a:prstGeom>
          <a:ln>
            <a:noFill/>
          </a:ln>
          <a:effectLst>
            <a:softEdge rad="112500"/>
          </a:effectLst>
        </p:spPr>
      </p:pic>
      <p:pic>
        <p:nvPicPr>
          <p:cNvPr id="10" name="Рисунок 9" descr="tmp4jHYYa.jpeg"/>
          <p:cNvPicPr>
            <a:picLocks noChangeAspect="1"/>
          </p:cNvPicPr>
          <p:nvPr/>
        </p:nvPicPr>
        <p:blipFill>
          <a:blip r:embed="rId5" cstate="print"/>
          <a:stretch>
            <a:fillRect/>
          </a:stretch>
        </p:blipFill>
        <p:spPr>
          <a:xfrm>
            <a:off x="4283968" y="0"/>
            <a:ext cx="1849388" cy="1383959"/>
          </a:xfrm>
          <a:prstGeom prst="rect">
            <a:avLst/>
          </a:prstGeom>
          <a:ln>
            <a:noFill/>
          </a:ln>
          <a:effectLst>
            <a:softEdge rad="12700"/>
          </a:effectLst>
        </p:spPr>
      </p:pic>
      <p:pic>
        <p:nvPicPr>
          <p:cNvPr id="9" name="Рисунок 8" descr="дисней.jpg"/>
          <p:cNvPicPr>
            <a:picLocks noChangeAspect="1"/>
          </p:cNvPicPr>
          <p:nvPr/>
        </p:nvPicPr>
        <p:blipFill>
          <a:blip r:embed="rId6" cstate="print"/>
          <a:srcRect t="37400"/>
          <a:stretch>
            <a:fillRect/>
          </a:stretch>
        </p:blipFill>
        <p:spPr>
          <a:xfrm>
            <a:off x="2051720" y="-27384"/>
            <a:ext cx="2412260" cy="1440160"/>
          </a:xfrm>
          <a:prstGeom prst="rect">
            <a:avLst/>
          </a:prstGeom>
          <a:ln>
            <a:noFill/>
          </a:ln>
          <a:effectLst>
            <a:softEdge rad="112500"/>
          </a:effectLst>
        </p:spPr>
      </p:pic>
      <p:pic>
        <p:nvPicPr>
          <p:cNvPr id="4" name="Рисунок 3" descr="подростковая преступность.jpg"/>
          <p:cNvPicPr>
            <a:picLocks noChangeAspect="1"/>
          </p:cNvPicPr>
          <p:nvPr/>
        </p:nvPicPr>
        <p:blipFill>
          <a:blip r:embed="rId7" cstate="print"/>
          <a:srcRect l="2953" r="2548"/>
          <a:stretch>
            <a:fillRect/>
          </a:stretch>
        </p:blipFill>
        <p:spPr>
          <a:xfrm>
            <a:off x="-108520" y="0"/>
            <a:ext cx="2304256" cy="914400"/>
          </a:xfrm>
          <a:prstGeom prst="roundRect">
            <a:avLst/>
          </a:prstGeom>
          <a:ln>
            <a:noFill/>
          </a:ln>
          <a:effectLst>
            <a:softEdge rad="127000"/>
          </a:effectLst>
        </p:spPr>
      </p:pic>
      <p:sp>
        <p:nvSpPr>
          <p:cNvPr id="2" name="Заголовок 1"/>
          <p:cNvSpPr>
            <a:spLocks noGrp="1"/>
          </p:cNvSpPr>
          <p:nvPr>
            <p:ph type="title"/>
          </p:nvPr>
        </p:nvSpPr>
        <p:spPr/>
        <p:txBody>
          <a:bodyPr>
            <a:normAutofit/>
          </a:bodyPr>
          <a:lstStyle/>
          <a:p>
            <a:pPr algn="ctr"/>
            <a:r>
              <a:rPr lang="ru-RU" sz="3200" dirty="0" smtClean="0"/>
              <a:t>Социально-опасное поведение</a:t>
            </a:r>
            <a:br>
              <a:rPr lang="ru-RU" sz="3200" dirty="0" smtClean="0"/>
            </a:br>
            <a:r>
              <a:rPr lang="ru-RU" sz="1600" dirty="0" smtClean="0">
                <a:ln w="500">
                  <a:solidFill>
                    <a:srgbClr val="04617B">
                      <a:shade val="20000"/>
                      <a:satMod val="120000"/>
                    </a:srgbClr>
                  </a:solidFill>
                </a:ln>
                <a:gradFill>
                  <a:gsLst>
                    <a:gs pos="0">
                      <a:srgbClr val="10CF9B">
                        <a:tint val="13000"/>
                      </a:srgbClr>
                    </a:gs>
                    <a:gs pos="10000">
                      <a:srgbClr val="10CF9B">
                        <a:tint val="20000"/>
                      </a:srgbClr>
                    </a:gs>
                    <a:gs pos="49000">
                      <a:srgbClr val="10CF9B">
                        <a:tint val="70000"/>
                      </a:srgbClr>
                    </a:gs>
                    <a:gs pos="50000">
                      <a:srgbClr val="10CF9B">
                        <a:tint val="97000"/>
                      </a:srgbClr>
                    </a:gs>
                    <a:gs pos="100000">
                      <a:srgbClr val="10CF9B">
                        <a:tint val="20000"/>
                      </a:srgbClr>
                    </a:gs>
                  </a:gsLst>
                  <a:lin ang="5400000" scaled="1"/>
                </a:gradFill>
              </a:rPr>
              <a:t>  </a:t>
            </a:r>
            <a:endParaRPr lang="ru-RU" sz="3200" dirty="0"/>
          </a:p>
        </p:txBody>
      </p:sp>
      <p:sp>
        <p:nvSpPr>
          <p:cNvPr id="7" name="Содержимое 2"/>
          <p:cNvSpPr txBox="1">
            <a:spLocks/>
          </p:cNvSpPr>
          <p:nvPr/>
        </p:nvSpPr>
        <p:spPr>
          <a:xfrm>
            <a:off x="-64368" y="1556792"/>
            <a:ext cx="8092752" cy="4846320"/>
          </a:xfrm>
          <a:prstGeom prst="rect">
            <a:avLst/>
          </a:prstGeom>
        </p:spPr>
        <p:txBody>
          <a:bodyPr vert="horz">
            <a:normAutofit/>
          </a:bodyPr>
          <a:lstStyle/>
          <a:p>
            <a:pPr marL="274320" marR="0" lvl="0" indent="-274320" algn="l" defTabSz="914400" rtl="0" eaLnBrk="1" fontAlgn="auto" latinLnBrk="0" hangingPunct="1">
              <a:lnSpc>
                <a:spcPct val="100000"/>
              </a:lnSpc>
              <a:spcBef>
                <a:spcPts val="600"/>
              </a:spcBef>
              <a:spcAft>
                <a:spcPts val="0"/>
              </a:spcAft>
              <a:buClr>
                <a:schemeClr val="tx2"/>
              </a:buClr>
              <a:buSzPct val="73000"/>
              <a:tabLst/>
              <a:defRPr/>
            </a:pPr>
            <a:r>
              <a:rPr lang="ru-RU" sz="2600" noProof="0" dirty="0" smtClean="0"/>
              <a:t> </a:t>
            </a:r>
            <a:endParaRPr kumimoji="0" lang="ru-RU" sz="26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Содержимое 7"/>
          <p:cNvSpPr>
            <a:spLocks noGrp="1"/>
          </p:cNvSpPr>
          <p:nvPr>
            <p:ph idx="1"/>
          </p:nvPr>
        </p:nvSpPr>
        <p:spPr>
          <a:xfrm>
            <a:off x="251520" y="1412776"/>
            <a:ext cx="7920880" cy="5042960"/>
          </a:xfrm>
        </p:spPr>
        <p:txBody>
          <a:bodyPr/>
          <a:lstStyle/>
          <a:p>
            <a:r>
              <a:rPr lang="ru-RU" dirty="0" smtClean="0"/>
              <a:t>Какие же ещё формируются интересы у детей, о которых распространяться не хочется?</a:t>
            </a:r>
          </a:p>
          <a:p>
            <a:r>
              <a:rPr lang="ru-RU" dirty="0" smtClean="0"/>
              <a:t>Как вообще формируются интересы?</a:t>
            </a:r>
          </a:p>
          <a:p>
            <a:pPr>
              <a:buNone/>
            </a:pPr>
            <a:r>
              <a:rPr lang="ru-RU" dirty="0" smtClean="0"/>
              <a:t>В среднем родители уделяют своим детям около получаса в день </a:t>
            </a:r>
            <a:r>
              <a:rPr lang="ru-RU" dirty="0" smtClean="0">
                <a:solidFill>
                  <a:schemeClr val="bg1">
                    <a:lumMod val="50000"/>
                  </a:schemeClr>
                </a:solidFill>
              </a:rPr>
              <a:t>(имеется в виду объяснение ему с любовью, как устроен мир).</a:t>
            </a:r>
          </a:p>
          <a:p>
            <a:pPr>
              <a:buNone/>
            </a:pPr>
            <a:r>
              <a:rPr lang="ru-RU" sz="2400" dirty="0" smtClean="0"/>
              <a:t>Остальное время ребенок в школе (садике), или сидит возле экрана и впитывает модели поведения.</a:t>
            </a:r>
            <a:endParaRPr lang="ru-RU" sz="2400" dirty="0"/>
          </a:p>
        </p:txBody>
      </p:sp>
      <p:pic>
        <p:nvPicPr>
          <p:cNvPr id="13" name="Рисунок 12" descr="tmp4jHYYa.jpeg"/>
          <p:cNvPicPr>
            <a:picLocks noChangeAspect="1"/>
          </p:cNvPicPr>
          <p:nvPr/>
        </p:nvPicPr>
        <p:blipFill>
          <a:blip r:embed="rId8" cstate="print"/>
          <a:stretch>
            <a:fillRect/>
          </a:stretch>
        </p:blipFill>
        <p:spPr>
          <a:xfrm>
            <a:off x="2339752" y="5203744"/>
            <a:ext cx="2088232" cy="1413228"/>
          </a:xfrm>
          <a:prstGeom prst="rect">
            <a:avLst/>
          </a:prstGeom>
          <a:ln>
            <a:noFill/>
          </a:ln>
          <a:effectLst>
            <a:softEdge rad="112500"/>
          </a:effectLst>
        </p:spPr>
      </p:pic>
      <p:pic>
        <p:nvPicPr>
          <p:cNvPr id="14" name="Рисунок 13" descr="tmp4jHYYa.jpeg"/>
          <p:cNvPicPr>
            <a:picLocks noChangeAspect="1"/>
          </p:cNvPicPr>
          <p:nvPr/>
        </p:nvPicPr>
        <p:blipFill>
          <a:blip r:embed="rId9" cstate="print"/>
          <a:stretch>
            <a:fillRect/>
          </a:stretch>
        </p:blipFill>
        <p:spPr>
          <a:xfrm>
            <a:off x="4427984" y="5029772"/>
            <a:ext cx="3168352" cy="1927620"/>
          </a:xfrm>
          <a:prstGeom prst="roundRect">
            <a:avLst/>
          </a:prstGeom>
          <a:ln>
            <a:noFill/>
          </a:ln>
          <a:effectLst>
            <a:softEdge rad="31750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8" name="Рисунок 7" descr="дисней.jpg"/>
          <p:cNvPicPr>
            <a:picLocks noChangeAspect="1"/>
          </p:cNvPicPr>
          <p:nvPr/>
        </p:nvPicPr>
        <p:blipFill>
          <a:blip r:embed="rId3" cstate="print"/>
          <a:stretch>
            <a:fillRect/>
          </a:stretch>
        </p:blipFill>
        <p:spPr>
          <a:xfrm>
            <a:off x="5508103" y="-99392"/>
            <a:ext cx="2698473" cy="1800200"/>
          </a:xfrm>
          <a:prstGeom prst="rect">
            <a:avLst/>
          </a:prstGeom>
          <a:ln>
            <a:noFill/>
          </a:ln>
          <a:effectLst>
            <a:softEdge rad="317500"/>
          </a:effectLst>
        </p:spPr>
      </p:pic>
      <p:pic>
        <p:nvPicPr>
          <p:cNvPr id="7" name="Рисунок 6" descr="дисней.jpg"/>
          <p:cNvPicPr>
            <a:picLocks noChangeAspect="1"/>
          </p:cNvPicPr>
          <p:nvPr/>
        </p:nvPicPr>
        <p:blipFill>
          <a:blip r:embed="rId4" cstate="print"/>
          <a:srcRect t="14300" b="14301"/>
          <a:stretch>
            <a:fillRect/>
          </a:stretch>
        </p:blipFill>
        <p:spPr>
          <a:xfrm>
            <a:off x="2771800" y="0"/>
            <a:ext cx="2909791" cy="1558171"/>
          </a:xfrm>
          <a:prstGeom prst="rect">
            <a:avLst/>
          </a:prstGeom>
        </p:spPr>
      </p:pic>
      <p:pic>
        <p:nvPicPr>
          <p:cNvPr id="6" name="Рисунок 5" descr="дисней.jpg"/>
          <p:cNvPicPr>
            <a:picLocks noChangeAspect="1"/>
          </p:cNvPicPr>
          <p:nvPr/>
        </p:nvPicPr>
        <p:blipFill>
          <a:blip r:embed="rId5" cstate="print"/>
          <a:stretch>
            <a:fillRect/>
          </a:stretch>
        </p:blipFill>
        <p:spPr>
          <a:xfrm>
            <a:off x="107504" y="0"/>
            <a:ext cx="2703680" cy="1544960"/>
          </a:xfrm>
          <a:prstGeom prst="rect">
            <a:avLst/>
          </a:prstGeom>
        </p:spPr>
      </p:pic>
      <p:pic>
        <p:nvPicPr>
          <p:cNvPr id="5" name="Рисунок 4" descr="ур.jpg"/>
          <p:cNvPicPr>
            <a:picLocks noChangeAspect="1"/>
          </p:cNvPicPr>
          <p:nvPr/>
        </p:nvPicPr>
        <p:blipFill>
          <a:blip r:embed="rId6" cstate="print"/>
          <a:stretch>
            <a:fillRect/>
          </a:stretch>
        </p:blipFill>
        <p:spPr>
          <a:xfrm>
            <a:off x="4355976" y="1695049"/>
            <a:ext cx="3960440" cy="3326769"/>
          </a:xfrm>
          <a:prstGeom prst="rect">
            <a:avLst/>
          </a:prstGeom>
          <a:ln>
            <a:noFill/>
          </a:ln>
          <a:effectLst>
            <a:softEdge rad="317500"/>
          </a:effectLst>
        </p:spPr>
      </p:pic>
      <p:sp>
        <p:nvSpPr>
          <p:cNvPr id="2" name="Заголовок 1"/>
          <p:cNvSpPr>
            <a:spLocks noGrp="1"/>
          </p:cNvSpPr>
          <p:nvPr>
            <p:ph type="title"/>
          </p:nvPr>
        </p:nvSpPr>
        <p:spPr/>
        <p:txBody>
          <a:bodyPr>
            <a:normAutofit/>
          </a:bodyPr>
          <a:lstStyle/>
          <a:p>
            <a:r>
              <a:rPr lang="ru-RU" sz="3200" dirty="0" smtClean="0"/>
              <a:t>Социально-опасное поведение</a:t>
            </a:r>
            <a:endParaRPr lang="ru-RU" sz="3200" dirty="0"/>
          </a:p>
        </p:txBody>
      </p:sp>
      <p:sp>
        <p:nvSpPr>
          <p:cNvPr id="3" name="Содержимое 2"/>
          <p:cNvSpPr>
            <a:spLocks noGrp="1"/>
          </p:cNvSpPr>
          <p:nvPr>
            <p:ph idx="1"/>
          </p:nvPr>
        </p:nvSpPr>
        <p:spPr>
          <a:xfrm>
            <a:off x="251520" y="1609416"/>
            <a:ext cx="7444680" cy="4846320"/>
          </a:xfrm>
        </p:spPr>
        <p:txBody>
          <a:bodyPr/>
          <a:lstStyle/>
          <a:p>
            <a:r>
              <a:rPr lang="ru-RU" dirty="0" smtClean="0"/>
              <a:t>Чему же учат мультфильмы, кино, видеоигры, сериалы, шоу, музыкальные клипы и песни?</a:t>
            </a:r>
          </a:p>
          <a:p>
            <a:pPr>
              <a:buFontTx/>
              <a:buChar char="-"/>
            </a:pPr>
            <a:r>
              <a:rPr lang="ru-RU" dirty="0" smtClean="0"/>
              <a:t>Это мода на поведение                 психически нездорового                          человека (рваная, потертая,                   грязная одежда, неопрятный                       вид, неадекватные выходки)</a:t>
            </a:r>
          </a:p>
          <a:p>
            <a:pPr>
              <a:buFontTx/>
              <a:buChar char="-"/>
            </a:pPr>
            <a:r>
              <a:rPr lang="ru-RU" dirty="0" smtClean="0"/>
              <a:t>Пропаганда аморально образа жизни…</a:t>
            </a:r>
          </a:p>
          <a:p>
            <a:pPr>
              <a:buNone/>
            </a:pPr>
            <a:r>
              <a:rPr lang="ru-RU" sz="2400" dirty="0" smtClean="0">
                <a:solidFill>
                  <a:schemeClr val="bg2">
                    <a:lumMod val="25000"/>
                  </a:schemeClr>
                </a:solidFill>
              </a:rPr>
              <a:t>Подробней в интернет проекте «</a:t>
            </a:r>
            <a:r>
              <a:rPr lang="ru-RU" sz="2400" u="sng" dirty="0" smtClean="0">
                <a:solidFill>
                  <a:schemeClr val="bg2">
                    <a:lumMod val="25000"/>
                  </a:schemeClr>
                </a:solidFill>
              </a:rPr>
              <a:t>Научи хорошему</a:t>
            </a:r>
            <a:r>
              <a:rPr lang="ru-RU" sz="2400" dirty="0" smtClean="0">
                <a:solidFill>
                  <a:schemeClr val="bg2">
                    <a:lumMod val="25000"/>
                  </a:schemeClr>
                </a:solidFill>
              </a:rPr>
              <a:t>»</a:t>
            </a:r>
          </a:p>
          <a:p>
            <a:pPr>
              <a:buNone/>
            </a:pPr>
            <a:r>
              <a:rPr lang="ru-RU" sz="2400" dirty="0" smtClean="0">
                <a:hlinkClick r:id="rId7"/>
              </a:rPr>
              <a:t>  </a:t>
            </a:r>
            <a:r>
              <a:rPr lang="en-US" sz="2400" dirty="0" smtClean="0">
                <a:hlinkClick r:id="rId7"/>
              </a:rPr>
              <a:t>https://whatisgood.ru/</a:t>
            </a:r>
            <a:r>
              <a:rPr lang="ru-RU" sz="2400" smtClean="0"/>
              <a:t>                     (обзоры) </a:t>
            </a:r>
            <a:endParaRPr lang="ru-RU" sz="2400" dirty="0">
              <a:solidFill>
                <a:schemeClr val="bg2">
                  <a:lumMod val="25000"/>
                </a:schemeClr>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7" name="Рисунок 6" descr="narkomania_prianaki.jpg"/>
          <p:cNvPicPr>
            <a:picLocks noChangeAspect="1"/>
          </p:cNvPicPr>
          <p:nvPr/>
        </p:nvPicPr>
        <p:blipFill>
          <a:blip r:embed="rId3" cstate="print"/>
          <a:stretch>
            <a:fillRect/>
          </a:stretch>
        </p:blipFill>
        <p:spPr>
          <a:xfrm>
            <a:off x="2555776" y="476672"/>
            <a:ext cx="3619376" cy="2372968"/>
          </a:xfrm>
          <a:prstGeom prst="rect">
            <a:avLst/>
          </a:prstGeom>
          <a:ln>
            <a:noFill/>
          </a:ln>
          <a:effectLst>
            <a:softEdge rad="635000"/>
          </a:effectLst>
        </p:spPr>
      </p:pic>
      <p:pic>
        <p:nvPicPr>
          <p:cNvPr id="5" name="Рисунок 4" descr="ур.jpg"/>
          <p:cNvPicPr>
            <a:picLocks noChangeAspect="1"/>
          </p:cNvPicPr>
          <p:nvPr/>
        </p:nvPicPr>
        <p:blipFill>
          <a:blip r:embed="rId4" cstate="print"/>
          <a:stretch>
            <a:fillRect/>
          </a:stretch>
        </p:blipFill>
        <p:spPr>
          <a:xfrm>
            <a:off x="-252536" y="332656"/>
            <a:ext cx="2880320" cy="2160240"/>
          </a:xfrm>
          <a:prstGeom prst="roundRect">
            <a:avLst/>
          </a:prstGeom>
          <a:effectLst>
            <a:softEdge rad="317500"/>
          </a:effectLst>
        </p:spPr>
      </p:pic>
      <p:pic>
        <p:nvPicPr>
          <p:cNvPr id="4" name="Рисунок 3" descr="narkomania_prianaki.jpg"/>
          <p:cNvPicPr>
            <a:picLocks noChangeAspect="1"/>
          </p:cNvPicPr>
          <p:nvPr/>
        </p:nvPicPr>
        <p:blipFill>
          <a:blip r:embed="rId5" cstate="print"/>
          <a:stretch>
            <a:fillRect/>
          </a:stretch>
        </p:blipFill>
        <p:spPr>
          <a:xfrm>
            <a:off x="6156176" y="188640"/>
            <a:ext cx="2376264" cy="3070109"/>
          </a:xfrm>
          <a:prstGeom prst="rect">
            <a:avLst/>
          </a:prstGeom>
          <a:ln>
            <a:noFill/>
          </a:ln>
          <a:effectLst>
            <a:softEdge rad="635000"/>
          </a:effectLst>
        </p:spPr>
      </p:pic>
      <p:sp>
        <p:nvSpPr>
          <p:cNvPr id="2" name="Заголовок 1"/>
          <p:cNvSpPr>
            <a:spLocks noGrp="1"/>
          </p:cNvSpPr>
          <p:nvPr>
            <p:ph type="title"/>
          </p:nvPr>
        </p:nvSpPr>
        <p:spPr/>
        <p:txBody>
          <a:bodyPr>
            <a:normAutofit/>
          </a:bodyPr>
          <a:lstStyle/>
          <a:p>
            <a:r>
              <a:rPr lang="ru-RU" sz="3200" dirty="0" smtClean="0"/>
              <a:t>Социально-опасное поведение</a:t>
            </a:r>
            <a:br>
              <a:rPr lang="ru-RU" sz="3200" dirty="0" smtClean="0"/>
            </a:br>
            <a:endParaRPr lang="ru-RU" sz="3200" dirty="0"/>
          </a:p>
        </p:txBody>
      </p:sp>
      <p:sp>
        <p:nvSpPr>
          <p:cNvPr id="3" name="Содержимое 2"/>
          <p:cNvSpPr>
            <a:spLocks noGrp="1"/>
          </p:cNvSpPr>
          <p:nvPr>
            <p:ph idx="1"/>
          </p:nvPr>
        </p:nvSpPr>
        <p:spPr>
          <a:xfrm>
            <a:off x="457200" y="2132856"/>
            <a:ext cx="7239000" cy="4608512"/>
          </a:xfrm>
        </p:spPr>
        <p:txBody>
          <a:bodyPr>
            <a:normAutofit fontScale="92500" lnSpcReduction="20000"/>
          </a:bodyPr>
          <a:lstStyle/>
          <a:p>
            <a:r>
              <a:rPr lang="ru-RU" dirty="0" smtClean="0"/>
              <a:t>Поведение, при котором несовершеннолетние пробуют границы дозволенного общепринятыми нормами было характерно для подросткового возраста всегда.</a:t>
            </a:r>
          </a:p>
          <a:p>
            <a:r>
              <a:rPr lang="ru-RU" dirty="0" smtClean="0"/>
              <a:t>Это жест, которым с одной стороны, сообщает что-то о себе и пытается что-то сделать с сами собой, а с другой стороны, сообщает что-то обществу.</a:t>
            </a:r>
          </a:p>
          <a:p>
            <a:r>
              <a:rPr lang="ru-RU" dirty="0" smtClean="0"/>
              <a:t>Подросток с одной стороны, сообщает себе, подтверждает свою способность выдерживать боль, свою способность переносить трудности и тяжести, быть бесстрашным, а с другой стороны, обществу подросток сообщает о том, что ему трудно, необходимо признание</a:t>
            </a:r>
          </a:p>
          <a:p>
            <a:endParaRPr lang="ru-R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4" name="Рисунок 3" descr="narkomania_prianaki.jpg"/>
          <p:cNvPicPr>
            <a:picLocks noChangeAspect="1"/>
          </p:cNvPicPr>
          <p:nvPr/>
        </p:nvPicPr>
        <p:blipFill>
          <a:blip r:embed="rId3" cstate="print"/>
          <a:stretch>
            <a:fillRect/>
          </a:stretch>
        </p:blipFill>
        <p:spPr>
          <a:xfrm>
            <a:off x="6263680" y="3645024"/>
            <a:ext cx="2880320" cy="3597733"/>
          </a:xfrm>
          <a:prstGeom prst="rect">
            <a:avLst/>
          </a:prstGeom>
          <a:ln>
            <a:noFill/>
          </a:ln>
          <a:effectLst>
            <a:softEdge rad="635000"/>
          </a:effectLst>
        </p:spPr>
      </p:pic>
      <p:sp>
        <p:nvSpPr>
          <p:cNvPr id="2" name="Заголовок 1"/>
          <p:cNvSpPr>
            <a:spLocks noGrp="1"/>
          </p:cNvSpPr>
          <p:nvPr>
            <p:ph type="title"/>
          </p:nvPr>
        </p:nvSpPr>
        <p:spPr/>
        <p:txBody>
          <a:bodyPr>
            <a:normAutofit/>
          </a:bodyPr>
          <a:lstStyle/>
          <a:p>
            <a:r>
              <a:rPr lang="ru-RU" sz="3200" dirty="0" smtClean="0"/>
              <a:t>Социально-опасное поведение</a:t>
            </a:r>
            <a:br>
              <a:rPr lang="ru-RU" sz="3200" dirty="0" smtClean="0"/>
            </a:br>
            <a:endParaRPr lang="ru-RU" sz="3200" dirty="0"/>
          </a:p>
        </p:txBody>
      </p:sp>
      <p:sp>
        <p:nvSpPr>
          <p:cNvPr id="3" name="Содержимое 2"/>
          <p:cNvSpPr>
            <a:spLocks noGrp="1"/>
          </p:cNvSpPr>
          <p:nvPr>
            <p:ph idx="1"/>
          </p:nvPr>
        </p:nvSpPr>
        <p:spPr>
          <a:xfrm>
            <a:off x="467544" y="980728"/>
            <a:ext cx="7239000" cy="5400600"/>
          </a:xfrm>
        </p:spPr>
        <p:txBody>
          <a:bodyPr>
            <a:normAutofit fontScale="85000" lnSpcReduction="20000"/>
          </a:bodyPr>
          <a:lstStyle/>
          <a:p>
            <a:r>
              <a:rPr lang="ru-RU" dirty="0" smtClean="0"/>
              <a:t>Одной из важных задач взросления человека, в частности в подростковом возрасте, является его социализация, то есть освоение человеком тех норм, правил, способов обращения с обществом, которые в этом обществе существуют. Когда нормальная социализация нарушена, когда у подростка не получается найти себе место в обществе, найти себе место в классе, в среде, то зачастую подросток оказывается вытесняемым в ту среду и в то общество, где он может найти себе место.</a:t>
            </a:r>
          </a:p>
          <a:p>
            <a:r>
              <a:rPr lang="ru-RU" dirty="0" smtClean="0"/>
              <a:t>В социальных сетях: у подростка есть возможность получить одобрение, ― возможно, то, которого ему не хватает в общении со своими сверстниками, с родителями и друзьями. Тем не менее, если подросток оказывается чрезмерно этим увлечен, он рискует. Мы знаем случаи летальных исходов подростков в попытке сделать </a:t>
            </a:r>
            <a:r>
              <a:rPr lang="ru-RU" dirty="0" err="1" smtClean="0"/>
              <a:t>селфи</a:t>
            </a:r>
            <a:r>
              <a:rPr lang="ru-RU" dirty="0" smtClean="0"/>
              <a:t>, забираясь на краны, на смотровые площадки башни и так далее</a:t>
            </a:r>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9" name="Рисунок 8" descr="дисней.jpg"/>
          <p:cNvPicPr>
            <a:picLocks noChangeAspect="1"/>
          </p:cNvPicPr>
          <p:nvPr/>
        </p:nvPicPr>
        <p:blipFill>
          <a:blip r:embed="rId3" cstate="print"/>
          <a:srcRect l="12198" r="8929" b="8591"/>
          <a:stretch>
            <a:fillRect/>
          </a:stretch>
        </p:blipFill>
        <p:spPr>
          <a:xfrm>
            <a:off x="4716016" y="3172544"/>
            <a:ext cx="3816424" cy="3064768"/>
          </a:xfrm>
          <a:prstGeom prst="rect">
            <a:avLst/>
          </a:prstGeom>
          <a:ln>
            <a:noFill/>
          </a:ln>
          <a:effectLst>
            <a:softEdge rad="635000"/>
          </a:effectLst>
        </p:spPr>
      </p:pic>
      <p:pic>
        <p:nvPicPr>
          <p:cNvPr id="8" name="Рисунок 7" descr="ур.jpg"/>
          <p:cNvPicPr>
            <a:picLocks noChangeAspect="1"/>
          </p:cNvPicPr>
          <p:nvPr/>
        </p:nvPicPr>
        <p:blipFill>
          <a:blip r:embed="rId4" cstate="print"/>
          <a:srcRect l="34783" t="4078" r="15942" b="2524"/>
          <a:stretch>
            <a:fillRect/>
          </a:stretch>
        </p:blipFill>
        <p:spPr>
          <a:xfrm>
            <a:off x="4427984" y="0"/>
            <a:ext cx="3816424" cy="4153167"/>
          </a:xfrm>
          <a:prstGeom prst="rect">
            <a:avLst/>
          </a:prstGeom>
          <a:ln>
            <a:noFill/>
          </a:ln>
          <a:effectLst>
            <a:softEdge rad="635000"/>
          </a:effectLst>
        </p:spPr>
      </p:pic>
      <p:sp>
        <p:nvSpPr>
          <p:cNvPr id="2" name="Заголовок 1"/>
          <p:cNvSpPr>
            <a:spLocks noGrp="1"/>
          </p:cNvSpPr>
          <p:nvPr>
            <p:ph type="title"/>
          </p:nvPr>
        </p:nvSpPr>
        <p:spPr/>
        <p:txBody>
          <a:bodyPr>
            <a:normAutofit/>
          </a:bodyPr>
          <a:lstStyle/>
          <a:p>
            <a:r>
              <a:rPr lang="ru-RU" sz="3200" dirty="0" smtClean="0"/>
              <a:t>Социально-опасное поведение</a:t>
            </a:r>
            <a:br>
              <a:rPr lang="ru-RU" sz="3200" dirty="0" smtClean="0"/>
            </a:br>
            <a:endParaRPr lang="ru-RU" sz="3200" dirty="0"/>
          </a:p>
        </p:txBody>
      </p:sp>
      <p:sp>
        <p:nvSpPr>
          <p:cNvPr id="3" name="Содержимое 2"/>
          <p:cNvSpPr>
            <a:spLocks noGrp="1"/>
          </p:cNvSpPr>
          <p:nvPr>
            <p:ph idx="1"/>
          </p:nvPr>
        </p:nvSpPr>
        <p:spPr>
          <a:xfrm>
            <a:off x="323528" y="980728"/>
            <a:ext cx="7239000" cy="4608512"/>
          </a:xfrm>
        </p:spPr>
        <p:txBody>
          <a:bodyPr>
            <a:normAutofit/>
          </a:bodyPr>
          <a:lstStyle/>
          <a:p>
            <a:r>
              <a:rPr lang="ru-RU" dirty="0" smtClean="0"/>
              <a:t>Подросток, желая получить одобрение, восхищение и удивление от сверстников, может делать чрезмерно опасные шаги. (если за это  он будет поддержан в социальных сетях.)</a:t>
            </a:r>
          </a:p>
          <a:p>
            <a:r>
              <a:rPr lang="ru-RU" dirty="0" smtClean="0"/>
              <a:t>Примеры</a:t>
            </a:r>
          </a:p>
          <a:p>
            <a:r>
              <a:rPr lang="ru-RU" dirty="0" smtClean="0"/>
              <a:t>Фильм «Иван Васильевич </a:t>
            </a:r>
          </a:p>
          <a:p>
            <a:pPr>
              <a:buNone/>
            </a:pPr>
            <a:r>
              <a:rPr lang="ru-RU" dirty="0" smtClean="0"/>
              <a:t>спаивает нацию»</a:t>
            </a:r>
            <a:endParaRPr lang="ru-RU"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sp>
        <p:nvSpPr>
          <p:cNvPr id="4" name="Содержимое 2"/>
          <p:cNvSpPr txBox="1">
            <a:spLocks/>
          </p:cNvSpPr>
          <p:nvPr/>
        </p:nvSpPr>
        <p:spPr>
          <a:xfrm>
            <a:off x="5436096" y="692696"/>
            <a:ext cx="4680520" cy="3168352"/>
          </a:xfrm>
          <a:prstGeom prst="rect">
            <a:avLst/>
          </a:prstGeom>
        </p:spPr>
        <p:txBody>
          <a:bodyPr vert="horz">
            <a:normAutofit/>
          </a:bodyPr>
          <a:lstStyle/>
          <a:p>
            <a:pPr marL="274320" marR="0" lvl="0" indent="-274320" algn="l" defTabSz="914400" rtl="0" eaLnBrk="1" fontAlgn="auto" latinLnBrk="0" hangingPunct="1">
              <a:lnSpc>
                <a:spcPct val="100000"/>
              </a:lnSpc>
              <a:spcBef>
                <a:spcPts val="600"/>
              </a:spcBef>
              <a:spcAft>
                <a:spcPts val="0"/>
              </a:spcAft>
              <a:buClr>
                <a:schemeClr val="tx2"/>
              </a:buClr>
              <a:buSzPct val="73000"/>
              <a:tabLst/>
              <a:defRPr/>
            </a:pPr>
            <a:r>
              <a:rPr kumimoji="0" lang="ru-RU" sz="2800" b="0" i="0" u="none" strike="noStrike" kern="1200" cap="none" spc="0" normalizeH="0" baseline="0" noProof="0" dirty="0" smtClean="0">
                <a:ln>
                  <a:noFill/>
                </a:ln>
                <a:solidFill>
                  <a:srgbClr val="FF0000"/>
                </a:solidFill>
                <a:effectLst/>
                <a:uLnTx/>
                <a:uFillTx/>
                <a:latin typeface="+mn-lt"/>
                <a:ea typeface="+mn-ea"/>
                <a:cs typeface="+mn-cs"/>
              </a:rPr>
              <a:t>«</a:t>
            </a:r>
            <a:r>
              <a:rPr kumimoji="0" lang="ru-RU" sz="2000" b="0" i="0" u="none" strike="noStrike" kern="1200" cap="none" spc="0" normalizeH="0" baseline="0" noProof="0" dirty="0" smtClean="0">
                <a:ln>
                  <a:noFill/>
                </a:ln>
                <a:solidFill>
                  <a:srgbClr val="FF0000"/>
                </a:solidFill>
                <a:effectLst/>
                <a:uLnTx/>
                <a:uFillTx/>
                <a:latin typeface="+mn-lt"/>
                <a:ea typeface="+mn-ea"/>
                <a:cs typeface="+mn-cs"/>
              </a:rPr>
              <a:t>Посеешь поступок — </a:t>
            </a:r>
          </a:p>
          <a:p>
            <a:pPr marL="274320" marR="0" lvl="0" indent="-274320" algn="l" defTabSz="914400" rtl="0" eaLnBrk="1" fontAlgn="auto" latinLnBrk="0" hangingPunct="1">
              <a:lnSpc>
                <a:spcPct val="100000"/>
              </a:lnSpc>
              <a:spcBef>
                <a:spcPts val="600"/>
              </a:spcBef>
              <a:spcAft>
                <a:spcPts val="0"/>
              </a:spcAft>
              <a:buClr>
                <a:schemeClr val="tx2"/>
              </a:buClr>
              <a:buSzPct val="73000"/>
              <a:tabLst/>
              <a:defRPr/>
            </a:pPr>
            <a:r>
              <a:rPr kumimoji="0" lang="ru-RU" sz="2000" b="0" i="0" u="none" strike="noStrike" kern="1200" cap="none" spc="0" normalizeH="0" baseline="0" noProof="0" dirty="0" smtClean="0">
                <a:ln>
                  <a:noFill/>
                </a:ln>
                <a:solidFill>
                  <a:srgbClr val="FF0000"/>
                </a:solidFill>
                <a:effectLst/>
                <a:uLnTx/>
                <a:uFillTx/>
                <a:latin typeface="+mn-lt"/>
                <a:ea typeface="+mn-ea"/>
                <a:cs typeface="+mn-cs"/>
              </a:rPr>
              <a:t>  пожнешь привычку, </a:t>
            </a:r>
          </a:p>
          <a:p>
            <a:pPr marL="274320" marR="0" lvl="0" indent="-274320" algn="l" defTabSz="914400" rtl="0" eaLnBrk="1" fontAlgn="auto" latinLnBrk="0" hangingPunct="1">
              <a:lnSpc>
                <a:spcPct val="100000"/>
              </a:lnSpc>
              <a:spcBef>
                <a:spcPts val="600"/>
              </a:spcBef>
              <a:spcAft>
                <a:spcPts val="0"/>
              </a:spcAft>
              <a:buClr>
                <a:schemeClr val="tx2"/>
              </a:buClr>
              <a:buSzPct val="73000"/>
              <a:tabLst/>
              <a:defRPr/>
            </a:pPr>
            <a:r>
              <a:rPr kumimoji="0" lang="ru-RU" sz="2000" b="0" i="0" u="none" strike="noStrike" kern="1200" cap="none" spc="0" normalizeH="0" baseline="0" noProof="0" dirty="0" smtClean="0">
                <a:ln>
                  <a:noFill/>
                </a:ln>
                <a:solidFill>
                  <a:srgbClr val="FF0000"/>
                </a:solidFill>
                <a:effectLst/>
                <a:uLnTx/>
                <a:uFillTx/>
                <a:latin typeface="+mn-lt"/>
                <a:ea typeface="+mn-ea"/>
                <a:cs typeface="+mn-cs"/>
              </a:rPr>
              <a:t>  посеешь привычку — </a:t>
            </a:r>
          </a:p>
          <a:p>
            <a:pPr marL="274320" marR="0" lvl="0" indent="-274320" algn="l" defTabSz="914400" rtl="0" eaLnBrk="1" fontAlgn="auto" latinLnBrk="0" hangingPunct="1">
              <a:lnSpc>
                <a:spcPct val="100000"/>
              </a:lnSpc>
              <a:spcBef>
                <a:spcPts val="600"/>
              </a:spcBef>
              <a:spcAft>
                <a:spcPts val="0"/>
              </a:spcAft>
              <a:buClr>
                <a:schemeClr val="tx2"/>
              </a:buClr>
              <a:buSzPct val="73000"/>
              <a:tabLst/>
              <a:defRPr/>
            </a:pPr>
            <a:r>
              <a:rPr lang="ru-RU" sz="2000" dirty="0" smtClean="0">
                <a:solidFill>
                  <a:srgbClr val="FF0000"/>
                </a:solidFill>
              </a:rPr>
              <a:t>  </a:t>
            </a:r>
            <a:r>
              <a:rPr kumimoji="0" lang="ru-RU" sz="2000" b="0" i="0" u="none" strike="noStrike" kern="1200" cap="none" spc="0" normalizeH="0" baseline="0" noProof="0" dirty="0" smtClean="0">
                <a:ln>
                  <a:noFill/>
                </a:ln>
                <a:solidFill>
                  <a:srgbClr val="FF0000"/>
                </a:solidFill>
                <a:effectLst/>
                <a:uLnTx/>
                <a:uFillTx/>
                <a:latin typeface="+mn-lt"/>
                <a:ea typeface="+mn-ea"/>
                <a:cs typeface="+mn-cs"/>
              </a:rPr>
              <a:t>пожнешь характер, </a:t>
            </a:r>
          </a:p>
          <a:p>
            <a:pPr marL="274320" marR="0" lvl="0" indent="-274320" algn="l" defTabSz="914400" rtl="0" eaLnBrk="1" fontAlgn="auto" latinLnBrk="0" hangingPunct="1">
              <a:lnSpc>
                <a:spcPct val="100000"/>
              </a:lnSpc>
              <a:spcBef>
                <a:spcPts val="600"/>
              </a:spcBef>
              <a:spcAft>
                <a:spcPts val="0"/>
              </a:spcAft>
              <a:buClr>
                <a:schemeClr val="tx2"/>
              </a:buClr>
              <a:buSzPct val="73000"/>
              <a:tabLst/>
              <a:defRPr/>
            </a:pPr>
            <a:r>
              <a:rPr kumimoji="0" lang="ru-RU" sz="2000" b="0" i="0" u="none" strike="noStrike" kern="1200" cap="none" spc="0" normalizeH="0" baseline="0" noProof="0" dirty="0" smtClean="0">
                <a:ln>
                  <a:noFill/>
                </a:ln>
                <a:solidFill>
                  <a:srgbClr val="FF0000"/>
                </a:solidFill>
                <a:effectLst/>
                <a:uLnTx/>
                <a:uFillTx/>
                <a:latin typeface="+mn-lt"/>
                <a:ea typeface="+mn-ea"/>
                <a:cs typeface="+mn-cs"/>
              </a:rPr>
              <a:t>  посеешь характер — </a:t>
            </a:r>
          </a:p>
          <a:p>
            <a:pPr marL="274320" marR="0" lvl="0" indent="-274320" algn="l" defTabSz="914400" rtl="0" eaLnBrk="1" fontAlgn="auto" latinLnBrk="0" hangingPunct="1">
              <a:lnSpc>
                <a:spcPct val="100000"/>
              </a:lnSpc>
              <a:spcBef>
                <a:spcPts val="600"/>
              </a:spcBef>
              <a:spcAft>
                <a:spcPts val="0"/>
              </a:spcAft>
              <a:buClr>
                <a:schemeClr val="tx2"/>
              </a:buClr>
              <a:buSzPct val="73000"/>
              <a:tabLst/>
              <a:defRPr/>
            </a:pPr>
            <a:r>
              <a:rPr lang="ru-RU" sz="2000" dirty="0" smtClean="0">
                <a:solidFill>
                  <a:srgbClr val="FF0000"/>
                </a:solidFill>
              </a:rPr>
              <a:t>  </a:t>
            </a:r>
            <a:r>
              <a:rPr kumimoji="0" lang="ru-RU" sz="2000" b="0" i="0" u="none" strike="noStrike" kern="1200" cap="none" spc="0" normalizeH="0" baseline="0" noProof="0" dirty="0" smtClean="0">
                <a:ln>
                  <a:noFill/>
                </a:ln>
                <a:solidFill>
                  <a:srgbClr val="FF0000"/>
                </a:solidFill>
                <a:effectLst/>
                <a:uLnTx/>
                <a:uFillTx/>
                <a:latin typeface="+mn-lt"/>
                <a:ea typeface="+mn-ea"/>
                <a:cs typeface="+mn-cs"/>
              </a:rPr>
              <a:t>пожнешь судьбу»</a:t>
            </a:r>
          </a:p>
        </p:txBody>
      </p:sp>
      <p:sp>
        <p:nvSpPr>
          <p:cNvPr id="2" name="Заголовок 1"/>
          <p:cNvSpPr>
            <a:spLocks noGrp="1"/>
          </p:cNvSpPr>
          <p:nvPr>
            <p:ph type="title"/>
          </p:nvPr>
        </p:nvSpPr>
        <p:spPr/>
        <p:txBody>
          <a:bodyPr>
            <a:normAutofit/>
          </a:bodyPr>
          <a:lstStyle/>
          <a:p>
            <a:r>
              <a:rPr lang="ru-RU" sz="3200" dirty="0" smtClean="0"/>
              <a:t>Социально-опасное поведение</a:t>
            </a:r>
            <a:br>
              <a:rPr lang="ru-RU" sz="3200" dirty="0" smtClean="0"/>
            </a:br>
            <a:r>
              <a:rPr lang="ru-RU" sz="3200" dirty="0" smtClean="0"/>
              <a:t> Каковы последствия?</a:t>
            </a:r>
            <a:endParaRPr lang="ru-RU" sz="3200" dirty="0"/>
          </a:p>
        </p:txBody>
      </p:sp>
      <p:sp>
        <p:nvSpPr>
          <p:cNvPr id="3" name="Содержимое 2"/>
          <p:cNvSpPr>
            <a:spLocks noGrp="1"/>
          </p:cNvSpPr>
          <p:nvPr>
            <p:ph idx="1"/>
          </p:nvPr>
        </p:nvSpPr>
        <p:spPr>
          <a:xfrm>
            <a:off x="395536" y="1700808"/>
            <a:ext cx="7416824" cy="4774312"/>
          </a:xfrm>
        </p:spPr>
        <p:txBody>
          <a:bodyPr>
            <a:normAutofit/>
          </a:bodyPr>
          <a:lstStyle/>
          <a:p>
            <a:r>
              <a:rPr lang="ru-RU" dirty="0" smtClean="0"/>
              <a:t>Самые страшные последствия опасного поведения – это терроризм, суицид, несчастные случаи повлекшие смерть, инвалидность, тяжкие и особо тяжкие преступления;</a:t>
            </a:r>
          </a:p>
          <a:p>
            <a:r>
              <a:rPr lang="ru-RU" dirty="0" smtClean="0"/>
              <a:t>Хронические заболевания;</a:t>
            </a:r>
          </a:p>
          <a:p>
            <a:r>
              <a:rPr lang="ru-RU" dirty="0" smtClean="0"/>
              <a:t>Зависимости разного рода;</a:t>
            </a:r>
          </a:p>
          <a:p>
            <a:r>
              <a:rPr lang="ru-RU" dirty="0" smtClean="0"/>
              <a:t>Тюрьма и прочие.</a:t>
            </a:r>
          </a:p>
          <a:p>
            <a:endParaRPr lang="ru-RU"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t>Социально-опасное поведение</a:t>
            </a:r>
            <a:br>
              <a:rPr lang="ru-RU" sz="3200" dirty="0" smtClean="0"/>
            </a:br>
            <a:r>
              <a:rPr lang="ru-RU" sz="3200" dirty="0" smtClean="0"/>
              <a:t> Каковы последствия?</a:t>
            </a:r>
            <a:endParaRPr lang="ru-RU" sz="3200" dirty="0"/>
          </a:p>
        </p:txBody>
      </p:sp>
      <p:sp>
        <p:nvSpPr>
          <p:cNvPr id="3" name="Содержимое 2"/>
          <p:cNvSpPr>
            <a:spLocks noGrp="1"/>
          </p:cNvSpPr>
          <p:nvPr>
            <p:ph idx="1"/>
          </p:nvPr>
        </p:nvSpPr>
        <p:spPr>
          <a:xfrm>
            <a:off x="395536" y="1535008"/>
            <a:ext cx="7416824" cy="5278368"/>
          </a:xfrm>
        </p:spPr>
        <p:txBody>
          <a:bodyPr>
            <a:normAutofit fontScale="70000" lnSpcReduction="20000"/>
          </a:bodyPr>
          <a:lstStyle/>
          <a:p>
            <a:r>
              <a:rPr lang="ru-RU" dirty="0" smtClean="0"/>
              <a:t>В соответствии со ст. 60 Конституции Российской Федерации гражданин Российской Федерации может самостоятельно осуществлять в полном объеме свои права и обязанности с 18 лет. В соответствии со ст. 87 Уголовного Кодекса Российской Федерации несовершеннолетними признаются лица, которым ко времени совершения преступления исполнилось 14 лет, но не исполнилось 18.</a:t>
            </a:r>
          </a:p>
          <a:p>
            <a:r>
              <a:rPr lang="ru-RU" dirty="0" smtClean="0"/>
              <a:t>Необходимость установления минимального возраста уголовной ответственности объясняется тем фактом, что человек далеко не с момента рождения становится способен осознавать социальную сущность своих поступков. Выделение в Уголовном Кодексе Российской Федерации специального раздела «Уголовная ответственность несовершеннолетних», а в нем главы 14 «Особенности уголовной ответственности и наказания несовершеннолетних» в Российском государстве впервые осуществлено в 1996 г.</a:t>
            </a:r>
          </a:p>
          <a:p>
            <a:r>
              <a:rPr lang="ru-RU" dirty="0" smtClean="0"/>
              <a:t>К несовершеннолетним, совершившим преступления, могут быть применены принудительные меры воспитательного воздействия либо им может быть назначено наказание, а при освобождении от наказания судом они могут быть помещены в специальное учебно-воспитательное учреждение закрытого типа.</a:t>
            </a:r>
            <a:endParaRPr lang="ru-RU" b="1"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1026" name="Picture 2" descr="D:\аЮрМил\a МИЛОСЕРДИЕ\БЕСЕДА С ПОДРОСТКАМИ\апрель 2018\prestupnost.jpg"/>
          <p:cNvPicPr>
            <a:picLocks noChangeAspect="1" noChangeArrowheads="1"/>
          </p:cNvPicPr>
          <p:nvPr/>
        </p:nvPicPr>
        <p:blipFill>
          <a:blip r:embed="rId3" cstate="print"/>
          <a:srcRect l="19604" r="22941"/>
          <a:stretch>
            <a:fillRect/>
          </a:stretch>
        </p:blipFill>
        <p:spPr bwMode="auto">
          <a:xfrm>
            <a:off x="6444208" y="4177605"/>
            <a:ext cx="2736304" cy="3571875"/>
          </a:xfrm>
          <a:prstGeom prst="rect">
            <a:avLst/>
          </a:prstGeom>
          <a:ln>
            <a:noFill/>
          </a:ln>
          <a:effectLst>
            <a:softEdge rad="635000"/>
          </a:effectLst>
        </p:spPr>
      </p:pic>
      <p:sp>
        <p:nvSpPr>
          <p:cNvPr id="2" name="Заголовок 1"/>
          <p:cNvSpPr>
            <a:spLocks noGrp="1"/>
          </p:cNvSpPr>
          <p:nvPr>
            <p:ph type="title"/>
          </p:nvPr>
        </p:nvSpPr>
        <p:spPr/>
        <p:txBody>
          <a:bodyPr>
            <a:normAutofit/>
          </a:bodyPr>
          <a:lstStyle/>
          <a:p>
            <a:r>
              <a:rPr lang="ru-RU" sz="3200" dirty="0" smtClean="0"/>
              <a:t>Социально-опасное поведение</a:t>
            </a:r>
            <a:br>
              <a:rPr lang="ru-RU" sz="3200" dirty="0" smtClean="0"/>
            </a:br>
            <a:r>
              <a:rPr lang="ru-RU" sz="3200" dirty="0" smtClean="0"/>
              <a:t> Каковы последствия?</a:t>
            </a:r>
            <a:endParaRPr lang="ru-RU" sz="3200" dirty="0"/>
          </a:p>
        </p:txBody>
      </p:sp>
      <p:sp>
        <p:nvSpPr>
          <p:cNvPr id="3" name="Содержимое 2"/>
          <p:cNvSpPr>
            <a:spLocks noGrp="1"/>
          </p:cNvSpPr>
          <p:nvPr>
            <p:ph idx="1"/>
          </p:nvPr>
        </p:nvSpPr>
        <p:spPr>
          <a:xfrm>
            <a:off x="395536" y="1484784"/>
            <a:ext cx="7416824" cy="4990336"/>
          </a:xfrm>
        </p:spPr>
        <p:txBody>
          <a:bodyPr>
            <a:normAutofit fontScale="70000" lnSpcReduction="20000"/>
          </a:bodyPr>
          <a:lstStyle/>
          <a:p>
            <a:r>
              <a:rPr lang="ru-RU" dirty="0" smtClean="0"/>
              <a:t>Поскольку уголовным законом устанавливается минимальный возраст уголовной ответственности, возникает необходимость в каждом конкретном случае привлечения к уголовной ответственности несовершеннолетнего точно устанавливать его возраст (число, месяц, год его рождения). Это может производится как с использованием существующих документов, так и (когда документально возраст установить невозможно) судебно-медицинской экспертизой. Так, в России, согласно установившейся судебной практике, лицо считается достигшим определенного возраста, не в день рождения, а начиная со следующих суток, при этом учитываются часовые пояса места рождения лица и места совершения преступления; если  возраст устанавливается судебно-медицинской экспертизой, днем рождения подсудимого считается последний день года, названного экспертами, а если назван минимальный и максимальный возможный возраст лица, суд исходит из минимального возраста. Уголовное право различных стран устанавливает разный возраст уголовной ответственности.</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t>Социально-опасное поведение</a:t>
            </a:r>
            <a:br>
              <a:rPr lang="ru-RU" sz="3200" dirty="0" smtClean="0"/>
            </a:br>
            <a:r>
              <a:rPr lang="ru-RU" sz="3200" dirty="0" smtClean="0"/>
              <a:t> Каковы последствия?</a:t>
            </a:r>
            <a:endParaRPr lang="ru-RU" sz="3200" dirty="0"/>
          </a:p>
        </p:txBody>
      </p:sp>
      <p:sp>
        <p:nvSpPr>
          <p:cNvPr id="3" name="Содержимое 2"/>
          <p:cNvSpPr>
            <a:spLocks noGrp="1"/>
          </p:cNvSpPr>
          <p:nvPr>
            <p:ph idx="1"/>
          </p:nvPr>
        </p:nvSpPr>
        <p:spPr>
          <a:xfrm>
            <a:off x="395536" y="1700808"/>
            <a:ext cx="7416824" cy="4774312"/>
          </a:xfrm>
        </p:spPr>
        <p:txBody>
          <a:bodyPr>
            <a:normAutofit fontScale="70000" lnSpcReduction="20000"/>
          </a:bodyPr>
          <a:lstStyle/>
          <a:p>
            <a:r>
              <a:rPr lang="ru-RU" dirty="0" smtClean="0"/>
              <a:t>Видами наказаний, назначаемых несовершеннолетним, в соответствии со ст. 88 Уголовного Кодекса Российской Федерации являются:</a:t>
            </a:r>
          </a:p>
          <a:p>
            <a:r>
              <a:rPr lang="ru-RU" dirty="0" smtClean="0"/>
              <a:t>А) штраф;</a:t>
            </a:r>
          </a:p>
          <a:p>
            <a:r>
              <a:rPr lang="ru-RU" dirty="0" smtClean="0"/>
              <a:t>Б) лишение права заниматься определенной деятельностью;</a:t>
            </a:r>
          </a:p>
          <a:p>
            <a:r>
              <a:rPr lang="ru-RU" dirty="0" smtClean="0"/>
              <a:t>В) обязательные работы;</a:t>
            </a:r>
          </a:p>
          <a:p>
            <a:r>
              <a:rPr lang="ru-RU" dirty="0" smtClean="0"/>
              <a:t>Г) исправительные работы;</a:t>
            </a:r>
          </a:p>
          <a:p>
            <a:r>
              <a:rPr lang="ru-RU" dirty="0" smtClean="0"/>
              <a:t>Д) ограничение свободы;</a:t>
            </a:r>
          </a:p>
          <a:p>
            <a:r>
              <a:rPr lang="ru-RU" dirty="0" smtClean="0"/>
              <a:t>Е) лишение свободы на определенный срок.</a:t>
            </a:r>
          </a:p>
          <a:p>
            <a:r>
              <a:rPr lang="ru-RU" dirty="0" smtClean="0"/>
              <a:t>Несовершеннолетний может быть освобожден от уголовной ответственности в следующих случаях:</a:t>
            </a:r>
          </a:p>
          <a:p>
            <a:r>
              <a:rPr lang="ru-RU" dirty="0" smtClean="0"/>
              <a:t>- в связи с деятельным раскаянием (ст. 75 УК РФ);</a:t>
            </a:r>
          </a:p>
          <a:p>
            <a:r>
              <a:rPr lang="ru-RU" dirty="0" smtClean="0"/>
              <a:t>- в связи с примирением с потерпевшим (ст. 76 УК РФ);</a:t>
            </a:r>
          </a:p>
          <a:p>
            <a:r>
              <a:rPr lang="ru-RU" dirty="0" smtClean="0"/>
              <a:t>- в связи с истечением сроков давности (ст. 78 УК РФ).</a:t>
            </a:r>
          </a:p>
          <a:p>
            <a:r>
              <a:rPr lang="ru-RU" dirty="0" smtClean="0"/>
              <a:t>Уголовным Кодексом Российской Федерации предусмотрен общий минимальный возраст уголовной ответственности – 16 лет.</a:t>
            </a:r>
          </a:p>
          <a:p>
            <a:endParaRPr lang="ru-RU"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t>Социально-опасное поведение</a:t>
            </a:r>
            <a:br>
              <a:rPr lang="ru-RU" sz="3200" dirty="0" smtClean="0"/>
            </a:br>
            <a:r>
              <a:rPr lang="ru-RU" sz="3200" dirty="0" smtClean="0"/>
              <a:t> Каковы последствия?</a:t>
            </a:r>
            <a:endParaRPr lang="ru-RU" sz="3200" dirty="0"/>
          </a:p>
        </p:txBody>
      </p:sp>
      <p:sp>
        <p:nvSpPr>
          <p:cNvPr id="3" name="Содержимое 2"/>
          <p:cNvSpPr>
            <a:spLocks noGrp="1"/>
          </p:cNvSpPr>
          <p:nvPr>
            <p:ph idx="1"/>
          </p:nvPr>
        </p:nvSpPr>
        <p:spPr>
          <a:xfrm>
            <a:off x="395536" y="1556792"/>
            <a:ext cx="7416824" cy="5184576"/>
          </a:xfrm>
        </p:spPr>
        <p:txBody>
          <a:bodyPr>
            <a:normAutofit fontScale="62500" lnSpcReduction="20000"/>
          </a:bodyPr>
          <a:lstStyle/>
          <a:p>
            <a:r>
              <a:rPr lang="ru-RU" dirty="0" smtClean="0"/>
              <a:t>В ч. 2 ст. 20 Уголовного Кодекса Российской Федерации перечисляются составы преступлений, по которым устанавливается пониженный до 14 лет возраст уголовной ответственности. Их можно разделить на несколько групп:</a:t>
            </a:r>
          </a:p>
          <a:p>
            <a:r>
              <a:rPr lang="ru-RU" dirty="0" smtClean="0"/>
              <a:t>1. Связанные с физическим насилием или его угрозой – убийство (ст.105 УК РФ), умышленное причинение тяжкого вреда здоровью (ст. 111 УК РФ), умышленное причинение средней тяжести вреда здоровью (ст. 112 УК РФ), изнасилование (ст. 131 УК РФ), насильственные действия сексуального характера (ст. 132 УК РФ).</a:t>
            </a:r>
          </a:p>
          <a:p>
            <a:r>
              <a:rPr lang="ru-RU" dirty="0" smtClean="0"/>
              <a:t>2. Связанные с завладением чужим имуществом – кража (ст. 158 УК РФ), грабеж (ст. 161 УК РФ), разбой (ст. 162 УК РФ), вымогательство (ст. 163 УК РФ), неправомерное завладение автомобилем или иным транспортным средством без цели хищения (ст. 166 УК РФ). Хищение либо вымогательство оружия, боеприпасов, взрывчатых веществ и взрывных устройств (ст. 226 УК РФ), хищение либо вымогательство наркотических средств или психотропных веществ (ст. 229 УК РФ).</a:t>
            </a:r>
          </a:p>
          <a:p>
            <a:r>
              <a:rPr lang="ru-RU" dirty="0" smtClean="0"/>
              <a:t>3. Связанные с уничтожением или повреждением имущества – умышленное уничтожение или повреждение имущества при отягчающих обстоятельствах (ч. 2 ст. 167 УК РФ), террористический акт (ст. 205 УК РФ), вандализм (ст. 214 УК РФ), приведение в негодность транспортных средств или путей сообщения (ст. 267 УК РФ);</a:t>
            </a:r>
          </a:p>
          <a:p>
            <a:r>
              <a:rPr lang="ru-RU" dirty="0" smtClean="0"/>
              <a:t>4. Иные – похищение человека (ст. 126 УК РФ), захват заложника (ст. 206 УК РФ), заведомо ложное сообщение об акте терроризма (ст. 207 УК РФ), хулиганство при отягчающих обстоятельствах (ч. 2 ст. 213 УК РФ).</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t>Социально-опасное поведение</a:t>
            </a:r>
            <a:br>
              <a:rPr lang="ru-RU" sz="3200" dirty="0" smtClean="0"/>
            </a:br>
            <a:r>
              <a:rPr lang="ru-RU" sz="3200" dirty="0" smtClean="0"/>
              <a:t> Каковы последствия?</a:t>
            </a:r>
            <a:endParaRPr lang="ru-RU" sz="3200" dirty="0"/>
          </a:p>
        </p:txBody>
      </p:sp>
      <p:sp>
        <p:nvSpPr>
          <p:cNvPr id="3" name="Содержимое 2"/>
          <p:cNvSpPr>
            <a:spLocks noGrp="1"/>
          </p:cNvSpPr>
          <p:nvPr>
            <p:ph idx="1"/>
          </p:nvPr>
        </p:nvSpPr>
        <p:spPr>
          <a:xfrm>
            <a:off x="395536" y="1700808"/>
            <a:ext cx="7416824" cy="4774312"/>
          </a:xfrm>
        </p:spPr>
        <p:txBody>
          <a:bodyPr>
            <a:normAutofit fontScale="70000" lnSpcReduction="20000"/>
          </a:bodyPr>
          <a:lstStyle/>
          <a:p>
            <a:r>
              <a:rPr lang="ru-RU" dirty="0" smtClean="0"/>
              <a:t>При назначении наказания несовершеннолетнему учитываются условия его жизни и воспитания, уровень психического развития, иные особенности личности, а также влияние на него старших по возрасту лиц.</a:t>
            </a:r>
          </a:p>
          <a:p>
            <a:r>
              <a:rPr lang="ru-RU" dirty="0" smtClean="0"/>
              <a:t>Ч. 3 ст. 20 Уголовного Кодекса Российской Федерации устанавливает необходимость учета так называемого психологического возраста субъекта. Согласно ей, если несовершеннолетний достиг возраста 14 или 16 лет, но вследствие отставания в психическом развитии, не связанном с психическим расстройством, во время совершения общественно опасного деяния не мог в полной мере осознавать фактический характер и общественную опасность своих действий (бездействия) либо руководить ими, он не подлежит уголовной ответственности.</a:t>
            </a:r>
          </a:p>
          <a:p>
            <a:r>
              <a:rPr lang="ru-RU" dirty="0" smtClean="0"/>
              <a:t>Несовершеннолетний, совершивший преступление небольшой или средней тяжести, может быть освобожден от уголовной ответственности, если будет признано, что его исправление может быть достигнуто путем применения принудительных мер воспитательного воздействия.</a:t>
            </a:r>
          </a:p>
          <a:p>
            <a:pPr>
              <a:buNone/>
            </a:pPr>
            <a:endParaRPr lang="ru-RU"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t>Социально-опасное поведение</a:t>
            </a:r>
            <a:br>
              <a:rPr lang="ru-RU" sz="3200" dirty="0" smtClean="0"/>
            </a:br>
            <a:r>
              <a:rPr lang="ru-RU" sz="3200" dirty="0" smtClean="0"/>
              <a:t> Каковы последствия?</a:t>
            </a:r>
            <a:endParaRPr lang="ru-RU" sz="3200" dirty="0"/>
          </a:p>
        </p:txBody>
      </p:sp>
      <p:sp>
        <p:nvSpPr>
          <p:cNvPr id="3" name="Содержимое 2"/>
          <p:cNvSpPr>
            <a:spLocks noGrp="1"/>
          </p:cNvSpPr>
          <p:nvPr>
            <p:ph idx="1"/>
          </p:nvPr>
        </p:nvSpPr>
        <p:spPr>
          <a:xfrm>
            <a:off x="395536" y="1700808"/>
            <a:ext cx="7416824" cy="4968552"/>
          </a:xfrm>
        </p:spPr>
        <p:txBody>
          <a:bodyPr>
            <a:normAutofit fontScale="70000" lnSpcReduction="20000"/>
          </a:bodyPr>
          <a:lstStyle/>
          <a:p>
            <a:r>
              <a:rPr lang="ru-RU" dirty="0" smtClean="0"/>
              <a:t>Несовершеннолетнему могут быть назначены следующие принудительные меры воспитательного воздействия:</a:t>
            </a:r>
          </a:p>
          <a:p>
            <a:r>
              <a:rPr lang="ru-RU" dirty="0" smtClean="0"/>
              <a:t>А) предупреждение;</a:t>
            </a:r>
          </a:p>
          <a:p>
            <a:r>
              <a:rPr lang="ru-RU" dirty="0" smtClean="0"/>
              <a:t>Б) передача под надзор родителей или лиц, их заменяющих, либо специализированного государственного органа;</a:t>
            </a:r>
          </a:p>
          <a:p>
            <a:r>
              <a:rPr lang="ru-RU" dirty="0" smtClean="0"/>
              <a:t>В) возложение обязанности загладить причиненный вред;</a:t>
            </a:r>
          </a:p>
          <a:p>
            <a:r>
              <a:rPr lang="ru-RU" dirty="0" smtClean="0"/>
              <a:t>Г) ограничение досуга и установление особых требований к поведению несовершеннолетнего.</a:t>
            </a:r>
          </a:p>
          <a:p>
            <a:r>
              <a:rPr lang="ru-RU" dirty="0" smtClean="0"/>
              <a:t>Несовершеннолетнему может быть назначено одновременно несколько принудительных мер воспитательного воздействия. Срок применения принудительных мер воспитательного воздействия устанавливается продолжительностью от одного месяца до двух лет при совершении преступления небольшой тяжести и от шести месяцев до трех лет – при совершении преступления средней тяжести.</a:t>
            </a:r>
          </a:p>
          <a:p>
            <a:r>
              <a:rPr lang="ru-RU" dirty="0" smtClean="0"/>
              <a:t>В случае систематического неисполнения несовершеннолетним принудительной меры воспитательного воздействия, эта мера по представлению специализированного государственного органа отменяется, и материалы направляются для привлечения несовершеннолетнего к уголовной ответственности.</a:t>
            </a:r>
          </a:p>
          <a:p>
            <a:pPr>
              <a:buNone/>
            </a:pPr>
            <a:endParaRPr lang="ru-RU"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t>Социально-опасное поведение</a:t>
            </a:r>
            <a:br>
              <a:rPr lang="ru-RU" sz="3200" dirty="0" smtClean="0"/>
            </a:br>
            <a:r>
              <a:rPr lang="ru-RU" sz="3200" dirty="0" smtClean="0"/>
              <a:t> Каковы последствия?</a:t>
            </a:r>
            <a:endParaRPr lang="ru-RU" sz="3200" dirty="0"/>
          </a:p>
        </p:txBody>
      </p:sp>
      <p:sp>
        <p:nvSpPr>
          <p:cNvPr id="3" name="Содержимое 2"/>
          <p:cNvSpPr>
            <a:spLocks noGrp="1"/>
          </p:cNvSpPr>
          <p:nvPr>
            <p:ph idx="1"/>
          </p:nvPr>
        </p:nvSpPr>
        <p:spPr>
          <a:xfrm>
            <a:off x="395536" y="1700808"/>
            <a:ext cx="7416824" cy="4774312"/>
          </a:xfrm>
        </p:spPr>
        <p:txBody>
          <a:bodyPr>
            <a:normAutofit fontScale="62500" lnSpcReduction="20000"/>
          </a:bodyPr>
          <a:lstStyle/>
          <a:p>
            <a:r>
              <a:rPr lang="ru-RU" dirty="0" smtClean="0"/>
              <a:t>Несовершеннолетний, осужденный к лишению свободы за совершение преступления средней тяжести, а также тяжкого преступления может быть освобожден от наказания и помещен в специальное учебно-воспитательное учреждение закрытого типа применяется как принудительная мера воспитательного воздействия в целях исправления несовершеннолетнего, нуждающегося в особых условиях воспитания, обучения и требующего специального педагогического подхода.</a:t>
            </a:r>
          </a:p>
          <a:p>
            <a:r>
              <a:rPr lang="ru-RU" dirty="0" smtClean="0"/>
              <a:t>По отношению к несовершеннолетним действующее законодательство предусматривает общее правило, согласно которому к лицам в возрасте от 16 до 18 лет, совершившим административные правонарушения, применяются меры, предусмотренные Положением о комиссиях по делам несовершеннолетних и защите их прав (далее – КДН).</a:t>
            </a:r>
          </a:p>
          <a:p>
            <a:r>
              <a:rPr lang="ru-RU" dirty="0" smtClean="0"/>
              <a:t>Именно данным государственным органам и принадлежит преимущественное право по месту жительства лица, в отношении которого ведется производство по делу об административном правонарушении. Административное наказание может быть наложено на несовершеннолетних или их родителей по общим правилам не позднее двух месяцев со дня совершения правонарушения, а за нарушения при длящемся правонарушении – не позднее двух месяцев со дня его обнаружения (ст. 4.5 </a:t>
            </a:r>
            <a:r>
              <a:rPr lang="ru-RU" dirty="0" err="1" smtClean="0"/>
              <a:t>КоАП</a:t>
            </a:r>
            <a:r>
              <a:rPr lang="ru-RU" dirty="0" smtClean="0"/>
              <a:t> РФ).</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2050" name="Picture 2" descr="D:\аЮрМил\a МИЛОСЕРДИЕ\БЕСЕДА С ПОДРОСТКАМИ\СОП поведение\не смей.jpg"/>
          <p:cNvPicPr>
            <a:picLocks noChangeAspect="1" noChangeArrowheads="1"/>
          </p:cNvPicPr>
          <p:nvPr/>
        </p:nvPicPr>
        <p:blipFill>
          <a:blip r:embed="rId3" cstate="print"/>
          <a:srcRect/>
          <a:stretch>
            <a:fillRect/>
          </a:stretch>
        </p:blipFill>
        <p:spPr bwMode="auto">
          <a:xfrm>
            <a:off x="4788024" y="0"/>
            <a:ext cx="3409977" cy="2559587"/>
          </a:xfrm>
          <a:prstGeom prst="rect">
            <a:avLst/>
          </a:prstGeom>
          <a:ln>
            <a:noFill/>
          </a:ln>
          <a:effectLst>
            <a:softEdge rad="635000"/>
          </a:effectLst>
        </p:spPr>
      </p:pic>
      <p:sp>
        <p:nvSpPr>
          <p:cNvPr id="2" name="Заголовок 1"/>
          <p:cNvSpPr>
            <a:spLocks noGrp="1"/>
          </p:cNvSpPr>
          <p:nvPr>
            <p:ph type="title"/>
          </p:nvPr>
        </p:nvSpPr>
        <p:spPr/>
        <p:txBody>
          <a:bodyPr>
            <a:normAutofit/>
          </a:bodyPr>
          <a:lstStyle/>
          <a:p>
            <a:r>
              <a:rPr lang="ru-RU" sz="3200" dirty="0" smtClean="0"/>
              <a:t>Социально-опасное поведение</a:t>
            </a:r>
            <a:br>
              <a:rPr lang="ru-RU" sz="3200" dirty="0" smtClean="0"/>
            </a:br>
            <a:r>
              <a:rPr lang="ru-RU" sz="3200" dirty="0" smtClean="0"/>
              <a:t> Каковы последствия?</a:t>
            </a:r>
            <a:endParaRPr lang="ru-RU" sz="3200" dirty="0"/>
          </a:p>
        </p:txBody>
      </p:sp>
      <p:sp>
        <p:nvSpPr>
          <p:cNvPr id="3" name="Содержимое 2"/>
          <p:cNvSpPr>
            <a:spLocks noGrp="1"/>
          </p:cNvSpPr>
          <p:nvPr>
            <p:ph idx="1"/>
          </p:nvPr>
        </p:nvSpPr>
        <p:spPr>
          <a:xfrm>
            <a:off x="395536" y="1700808"/>
            <a:ext cx="7416824" cy="4968552"/>
          </a:xfrm>
        </p:spPr>
        <p:txBody>
          <a:bodyPr>
            <a:normAutofit fontScale="77500" lnSpcReduction="20000"/>
          </a:bodyPr>
          <a:lstStyle/>
          <a:p>
            <a:r>
              <a:rPr lang="ru-RU" dirty="0" smtClean="0"/>
              <a:t>Важной особенностью ответственности несовершеннолетних лиц, устанавливаемой </a:t>
            </a:r>
            <a:r>
              <a:rPr lang="ru-RU" dirty="0" err="1" smtClean="0"/>
              <a:t>КоАП</a:t>
            </a:r>
            <a:r>
              <a:rPr lang="ru-RU" dirty="0" smtClean="0"/>
              <a:t> РФ, является то, что совершение административного правонарушения несовершеннолетним признается смягчающим вину обстоятельством.</a:t>
            </a:r>
          </a:p>
          <a:p>
            <a:r>
              <a:rPr lang="ru-RU" dirty="0" smtClean="0"/>
              <a:t>Существенная особенность административной ответственности несовершеннолетних закреплена в ст. 2.3 </a:t>
            </a:r>
            <a:r>
              <a:rPr lang="ru-RU" dirty="0" err="1" smtClean="0"/>
              <a:t>КоАП</a:t>
            </a:r>
            <a:r>
              <a:rPr lang="ru-RU" dirty="0" smtClean="0"/>
              <a:t> РФ, где законодатель установил возможность КДН, с учетом конкретных обстоятельств дела и данных о лице, совершившим административное правонарушение, в возрасте от 16 до 18 лет, решать вопрос об освобождении его от административной ответственности с применением к нему меры воздействия, предусмотренной федеральным законодательством о защите прав несовершеннолетних.</a:t>
            </a:r>
          </a:p>
          <a:p>
            <a:r>
              <a:rPr lang="ru-RU" dirty="0" smtClean="0"/>
              <a:t>В качестве дополнительных гарантий обеспечения прав несовершеннолетних закон не позволяет применять к лицам, не достигшим 18-летнего возраста, административного ареста (ч. 2 ст. 3.9 </a:t>
            </a:r>
            <a:r>
              <a:rPr lang="ru-RU" dirty="0" err="1" smtClean="0"/>
              <a:t>КоАП</a:t>
            </a:r>
            <a:r>
              <a:rPr lang="ru-RU" dirty="0" smtClean="0"/>
              <a:t> РФ).</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7" name="Picture 2" descr="D:\аЮрМил\a МИЛОСЕРДИЕ\БЕСЕДА С ПОДРОСТКАМИ\СОП поведение\не смей.jpg"/>
          <p:cNvPicPr>
            <a:picLocks noChangeAspect="1" noChangeArrowheads="1"/>
          </p:cNvPicPr>
          <p:nvPr/>
        </p:nvPicPr>
        <p:blipFill>
          <a:blip r:embed="rId3" cstate="print"/>
          <a:srcRect/>
          <a:stretch>
            <a:fillRect/>
          </a:stretch>
        </p:blipFill>
        <p:spPr bwMode="auto">
          <a:xfrm>
            <a:off x="4788024" y="0"/>
            <a:ext cx="3409977" cy="2559587"/>
          </a:xfrm>
          <a:prstGeom prst="rect">
            <a:avLst/>
          </a:prstGeom>
          <a:ln>
            <a:noFill/>
          </a:ln>
          <a:effectLst>
            <a:softEdge rad="635000"/>
          </a:effectLst>
        </p:spPr>
      </p:pic>
      <p:sp>
        <p:nvSpPr>
          <p:cNvPr id="2" name="Заголовок 1"/>
          <p:cNvSpPr>
            <a:spLocks noGrp="1"/>
          </p:cNvSpPr>
          <p:nvPr>
            <p:ph type="title"/>
          </p:nvPr>
        </p:nvSpPr>
        <p:spPr/>
        <p:txBody>
          <a:bodyPr>
            <a:normAutofit/>
          </a:bodyPr>
          <a:lstStyle/>
          <a:p>
            <a:r>
              <a:rPr lang="ru-RU" sz="3200" dirty="0" smtClean="0"/>
              <a:t>Социально-опасное поведение</a:t>
            </a:r>
            <a:br>
              <a:rPr lang="ru-RU" sz="3200" dirty="0" smtClean="0"/>
            </a:br>
            <a:r>
              <a:rPr lang="ru-RU" sz="3200" dirty="0" smtClean="0"/>
              <a:t> Как предотвратить</a:t>
            </a:r>
            <a:endParaRPr lang="ru-RU" sz="3200" dirty="0"/>
          </a:p>
        </p:txBody>
      </p:sp>
      <p:sp>
        <p:nvSpPr>
          <p:cNvPr id="5" name="Содержимое 4"/>
          <p:cNvSpPr>
            <a:spLocks noGrp="1"/>
          </p:cNvSpPr>
          <p:nvPr>
            <p:ph idx="1"/>
          </p:nvPr>
        </p:nvSpPr>
        <p:spPr>
          <a:xfrm>
            <a:off x="457200" y="1844824"/>
            <a:ext cx="7239000" cy="4752528"/>
          </a:xfrm>
        </p:spPr>
        <p:txBody>
          <a:bodyPr>
            <a:normAutofit fontScale="77500" lnSpcReduction="20000"/>
          </a:bodyPr>
          <a:lstStyle/>
          <a:p>
            <a:r>
              <a:rPr lang="ru-RU" dirty="0" smtClean="0"/>
              <a:t>Что же делать родителям, чтоб помочь школьникам научиться управлять своими влечениями, а не подчиняться им?</a:t>
            </a:r>
          </a:p>
          <a:p>
            <a:r>
              <a:rPr lang="ru-RU" dirty="0" smtClean="0"/>
              <a:t>Наши школьники порой так увлечены интернетом и играми, что игнорируют весь внешний мир — просьбы родителей, домашние обязанности и даже другие развлечения — домашние задания здесь явно не в приоритете. Если ребенок оттягивает момент выполнения «</a:t>
            </a:r>
            <a:r>
              <a:rPr lang="ru-RU" dirty="0" err="1" smtClean="0"/>
              <a:t>домашки</a:t>
            </a:r>
            <a:r>
              <a:rPr lang="ru-RU" dirty="0" smtClean="0"/>
              <a:t>», надо помочь ему.</a:t>
            </a:r>
          </a:p>
          <a:p>
            <a:r>
              <a:rPr lang="ru-RU" dirty="0" smtClean="0"/>
              <a:t>Ребенку просто необходимо составлять четкий список необходимых дел — когда и в каком порядке выполнять их. Дела не бесконечны, как кажется, и список тому подтверждение. Сделанное —вычеркивать: этот момент очень нравится детям: они чувствуют радость и удовлетворение. Чтобы школьник видел результат своих усилий, а это необходимо для дальнейшего рационального труда, необходимо разбивать задачи на несколько частей.</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t="-8000" b="-8000"/>
          </a:stretch>
        </a:blipFill>
        <a:effectLst/>
      </p:bgPr>
    </p:bg>
    <p:spTree>
      <p:nvGrpSpPr>
        <p:cNvPr id="1" name=""/>
        <p:cNvGrpSpPr/>
        <p:nvPr/>
      </p:nvGrpSpPr>
      <p:grpSpPr>
        <a:xfrm>
          <a:off x="0" y="0"/>
          <a:ext cx="0" cy="0"/>
          <a:chOff x="0" y="0"/>
          <a:chExt cx="0" cy="0"/>
        </a:xfrm>
      </p:grpSpPr>
      <p:pic>
        <p:nvPicPr>
          <p:cNvPr id="6" name="Рисунок 5" descr="slide-7.jpg"/>
          <p:cNvPicPr>
            <a:picLocks noChangeAspect="1"/>
          </p:cNvPicPr>
          <p:nvPr/>
        </p:nvPicPr>
        <p:blipFill>
          <a:blip r:embed="rId3" cstate="print"/>
          <a:stretch>
            <a:fillRect/>
          </a:stretch>
        </p:blipFill>
        <p:spPr>
          <a:xfrm>
            <a:off x="7308304" y="6093296"/>
            <a:ext cx="648072" cy="648072"/>
          </a:xfrm>
          <a:prstGeom prst="rect">
            <a:avLst/>
          </a:prstGeom>
          <a:ln>
            <a:noFill/>
          </a:ln>
          <a:effectLst>
            <a:softEdge rad="12700"/>
          </a:effectLst>
        </p:spPr>
      </p:pic>
      <p:sp>
        <p:nvSpPr>
          <p:cNvPr id="2" name="Заголовок 1"/>
          <p:cNvSpPr>
            <a:spLocks noGrp="1"/>
          </p:cNvSpPr>
          <p:nvPr>
            <p:ph type="title"/>
          </p:nvPr>
        </p:nvSpPr>
        <p:spPr/>
        <p:txBody>
          <a:bodyPr>
            <a:normAutofit/>
          </a:bodyPr>
          <a:lstStyle/>
          <a:p>
            <a:r>
              <a:rPr lang="ru-RU" sz="3200" dirty="0" smtClean="0"/>
              <a:t>Социально-опасное поведение</a:t>
            </a:r>
            <a:br>
              <a:rPr lang="ru-RU" sz="3200" dirty="0" smtClean="0"/>
            </a:br>
            <a:r>
              <a:rPr lang="ru-RU" sz="3200" dirty="0" smtClean="0"/>
              <a:t>Как предотвратить</a:t>
            </a:r>
            <a:endParaRPr lang="ru-RU" sz="3200" dirty="0"/>
          </a:p>
        </p:txBody>
      </p:sp>
      <p:sp>
        <p:nvSpPr>
          <p:cNvPr id="3" name="Содержимое 2"/>
          <p:cNvSpPr>
            <a:spLocks noGrp="1"/>
          </p:cNvSpPr>
          <p:nvPr>
            <p:ph idx="1"/>
          </p:nvPr>
        </p:nvSpPr>
        <p:spPr>
          <a:xfrm>
            <a:off x="395536" y="1556792"/>
            <a:ext cx="7416824" cy="5040560"/>
          </a:xfrm>
        </p:spPr>
        <p:txBody>
          <a:bodyPr>
            <a:normAutofit fontScale="77500" lnSpcReduction="20000"/>
          </a:bodyPr>
          <a:lstStyle/>
          <a:p>
            <a:r>
              <a:rPr lang="ru-RU" dirty="0" smtClean="0"/>
              <a:t>1. Учите детей </a:t>
            </a:r>
            <a:r>
              <a:rPr lang="ru-RU" dirty="0" err="1" smtClean="0"/>
              <a:t>тайм-менеджменту</a:t>
            </a:r>
            <a:r>
              <a:rPr lang="ru-RU" dirty="0" smtClean="0"/>
              <a:t>, планированию, концентрации на задаче. Покажите своим примером, как стоит распоряжаться временем, научите расставлять приоритеты.</a:t>
            </a:r>
          </a:p>
          <a:p>
            <a:r>
              <a:rPr lang="ru-RU" dirty="0" smtClean="0"/>
              <a:t>2. Обсудите, какую пользу могут принести </a:t>
            </a:r>
            <a:r>
              <a:rPr lang="ru-RU" dirty="0" err="1" smtClean="0"/>
              <a:t>девайсы</a:t>
            </a:r>
            <a:r>
              <a:rPr lang="ru-RU" dirty="0" smtClean="0"/>
              <a:t>, продемонстрируйте, что с их помощью тоже решаются многие задачи: дети могут читать книги, заниматься планированием, получать полезную и нужную информацию.</a:t>
            </a:r>
          </a:p>
          <a:p>
            <a:r>
              <a:rPr lang="ru-RU" dirty="0" smtClean="0"/>
              <a:t>3. Проводите больше времени вместе — активно, весело и без </a:t>
            </a:r>
            <a:r>
              <a:rPr lang="ru-RU" dirty="0" err="1" smtClean="0"/>
              <a:t>гаджетов</a:t>
            </a:r>
            <a:r>
              <a:rPr lang="ru-RU" dirty="0" smtClean="0"/>
              <a:t>. Пробуйте новые занятия, посещайте новые места, делайте жизнь более захватывающей.</a:t>
            </a:r>
          </a:p>
          <a:p>
            <a:r>
              <a:rPr lang="ru-RU" dirty="0" smtClean="0"/>
              <a:t>4. Всегда сохраняйте позитив: пусть совместная работа над личностным ростом будет в радость всей семье. Старайтесь договариваться и находить компромиссы</a:t>
            </a:r>
            <a:r>
              <a:rPr lang="ru-RU" dirty="0" smtClean="0"/>
              <a:t>.</a:t>
            </a:r>
          </a:p>
          <a:p>
            <a:pPr>
              <a:buNone/>
            </a:pPr>
            <a:r>
              <a:rPr lang="ru-RU" dirty="0" smtClean="0"/>
              <a:t> </a:t>
            </a:r>
            <a:r>
              <a:rPr lang="ru-RU" dirty="0" smtClean="0"/>
              <a:t>   Верьте в успех </a:t>
            </a:r>
            <a:r>
              <a:rPr lang="ru-RU" smtClean="0"/>
              <a:t>своих детей!</a:t>
            </a:r>
            <a:endParaRPr lang="ru-RU" dirty="0" smtClean="0"/>
          </a:p>
          <a:p>
            <a:pPr>
              <a:buNone/>
            </a:pPr>
            <a:endParaRPr lang="ru-RU" sz="3100" dirty="0" smtClean="0"/>
          </a:p>
          <a:p>
            <a:pPr algn="ctr">
              <a:buNone/>
            </a:pPr>
            <a:r>
              <a:rPr lang="ru-RU" sz="3100" dirty="0" smtClean="0"/>
              <a:t>Спасибо за внимание!</a:t>
            </a:r>
            <a:endParaRPr lang="ru-RU" sz="31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3817</TotalTime>
  <Words>2427</Words>
  <Application>Microsoft Office PowerPoint</Application>
  <PresentationFormat>Экран (4:3)</PresentationFormat>
  <Paragraphs>159</Paragraphs>
  <Slides>26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Изящная</vt:lpstr>
      <vt:lpstr>Причины и последствия социально-опасного поведения</vt:lpstr>
      <vt:lpstr>Социально-опасное поведение- это</vt:lpstr>
      <vt:lpstr>Социально-опасное поведение </vt:lpstr>
      <vt:lpstr>Социально-опасное поведение Виды отклоняющегося поведения младшего школьника (по Е.В.Змановской)</vt:lpstr>
      <vt:lpstr>Социально-опасное поведение или нет? Общепринятые нормы</vt:lpstr>
      <vt:lpstr>Социально-опасное поведение-  вопрос психологии. Причины.</vt:lpstr>
      <vt:lpstr>Социально-опасное поведение – отклоняющееся поведение причины</vt:lpstr>
      <vt:lpstr>Социально-опасное поведение  причины</vt:lpstr>
      <vt:lpstr>Социально-опасное поведение  причины</vt:lpstr>
      <vt:lpstr>Социальное поведение   </vt:lpstr>
      <vt:lpstr>Социально-опасное поведение   </vt:lpstr>
      <vt:lpstr>Социально-опасное поведение</vt:lpstr>
      <vt:lpstr>Социально-опасное поведение </vt:lpstr>
      <vt:lpstr>Социально-опасное поведение </vt:lpstr>
      <vt:lpstr>Социально-опасное поведение </vt:lpstr>
      <vt:lpstr>Социально-опасное поведение  Каковы последствия?</vt:lpstr>
      <vt:lpstr>Социально-опасное поведение  Каковы последствия?</vt:lpstr>
      <vt:lpstr>Социально-опасное поведение  Каковы последствия?</vt:lpstr>
      <vt:lpstr>Социально-опасное поведение  Каковы последствия?</vt:lpstr>
      <vt:lpstr>Социально-опасное поведение  Каковы последствия?</vt:lpstr>
      <vt:lpstr>Социально-опасное поведение  Каковы последствия?</vt:lpstr>
      <vt:lpstr>Социально-опасное поведение  Каковы последствия?</vt:lpstr>
      <vt:lpstr>Социально-опасное поведение  Каковы последствия?</vt:lpstr>
      <vt:lpstr>Социально-опасное поведение  Каковы последствия?</vt:lpstr>
      <vt:lpstr>Социально-опасное поведение  Как предотвратить</vt:lpstr>
      <vt:lpstr>Социально-опасное поведение Как предотвратить</vt:lpstr>
    </vt:vector>
  </TitlesOfParts>
  <Company>Krokoz™</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Причины и последствия социально-опасного поведения</dc:title>
  <dc:creator>ok</dc:creator>
  <cp:lastModifiedBy>ok</cp:lastModifiedBy>
  <cp:revision>189</cp:revision>
  <dcterms:created xsi:type="dcterms:W3CDTF">2019-07-10T12:44:14Z</dcterms:created>
  <dcterms:modified xsi:type="dcterms:W3CDTF">2019-08-05T12:53:11Z</dcterms:modified>
</cp:coreProperties>
</file>